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22" r:id="rId3"/>
    <p:sldId id="324" r:id="rId4"/>
    <p:sldId id="326" r:id="rId5"/>
    <p:sldId id="327" r:id="rId6"/>
    <p:sldId id="328" r:id="rId7"/>
    <p:sldId id="329" r:id="rId8"/>
    <p:sldId id="330" r:id="rId9"/>
    <p:sldId id="331" r:id="rId10"/>
    <p:sldId id="332" r:id="rId11"/>
    <p:sldId id="333" r:id="rId12"/>
    <p:sldId id="323" r:id="rId13"/>
    <p:sldId id="262" r:id="rId14"/>
  </p:sldIdLst>
  <p:sldSz cx="12192000" cy="6858000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6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65FF67B2-2D04-4F12-AFDE-DF46E91E8197}" type="datetimeFigureOut">
              <a:rPr lang="en-GB" smtClean="0"/>
              <a:t>14/09/2020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44583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67B2-2D04-4F12-AFDE-DF46E91E8197}" type="datetimeFigureOut">
              <a:rPr lang="en-GB" smtClean="0"/>
              <a:t>14/09/2020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36621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67B2-2D04-4F12-AFDE-DF46E91E8197}" type="datetimeFigureOut">
              <a:rPr lang="en-GB" smtClean="0"/>
              <a:t>14/09/2020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50424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67B2-2D04-4F12-AFDE-DF46E91E8197}" type="datetimeFigureOut">
              <a:rPr lang="en-GB" smtClean="0"/>
              <a:t>14/09/2020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30462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67B2-2D04-4F12-AFDE-DF46E91E8197}" type="datetimeFigureOut">
              <a:rPr lang="en-GB" smtClean="0"/>
              <a:t>14/09/2020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06621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67B2-2D04-4F12-AFDE-DF46E91E8197}" type="datetimeFigureOut">
              <a:rPr lang="en-GB" smtClean="0"/>
              <a:t>14/09/2020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8431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67B2-2D04-4F12-AFDE-DF46E91E8197}" type="datetimeFigureOut">
              <a:rPr lang="en-GB" smtClean="0"/>
              <a:t>14/09/2020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37955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65FF67B2-2D04-4F12-AFDE-DF46E91E8197}" type="datetimeFigureOut">
              <a:rPr lang="en-GB" smtClean="0"/>
              <a:t>14/09/2020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15686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65FF67B2-2D04-4F12-AFDE-DF46E91E8197}" type="datetimeFigureOut">
              <a:rPr lang="en-GB" smtClean="0"/>
              <a:t>14/09/2020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12228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67B2-2D04-4F12-AFDE-DF46E91E8197}" type="datetimeFigureOut">
              <a:rPr lang="en-GB" smtClean="0"/>
              <a:t>14/09/2020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22126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67B2-2D04-4F12-AFDE-DF46E91E8197}" type="datetimeFigureOut">
              <a:rPr lang="en-GB" smtClean="0"/>
              <a:t>14/09/2020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47999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67B2-2D04-4F12-AFDE-DF46E91E8197}" type="datetimeFigureOut">
              <a:rPr lang="en-GB" smtClean="0"/>
              <a:t>14/09/2020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98444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67B2-2D04-4F12-AFDE-DF46E91E8197}" type="datetimeFigureOut">
              <a:rPr lang="en-GB" smtClean="0"/>
              <a:t>14/09/2020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38047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67B2-2D04-4F12-AFDE-DF46E91E8197}" type="datetimeFigureOut">
              <a:rPr lang="en-GB" smtClean="0"/>
              <a:t>14/09/2020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74048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67B2-2D04-4F12-AFDE-DF46E91E8197}" type="datetimeFigureOut">
              <a:rPr lang="en-GB" smtClean="0"/>
              <a:t>14/09/2020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29686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67B2-2D04-4F12-AFDE-DF46E91E8197}" type="datetimeFigureOut">
              <a:rPr lang="en-GB" smtClean="0"/>
              <a:t>14/09/2020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88457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67B2-2D04-4F12-AFDE-DF46E91E8197}" type="datetimeFigureOut">
              <a:rPr lang="en-GB" smtClean="0"/>
              <a:t>14/09/2020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73644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65FF67B2-2D04-4F12-AFDE-DF46E91E8197}" type="datetimeFigureOut">
              <a:rPr lang="en-GB" smtClean="0"/>
              <a:t>14/09/2020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680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8C8F32-F60A-4D82-BA35-84B89417E7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/>
              <a:t>UNED 4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2434E83-9D76-4AC0-AFC2-FFD3E2BDE6D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y-GB" b="1" dirty="0"/>
              <a:t>Pegi Talfryn</a:t>
            </a:r>
          </a:p>
        </p:txBody>
      </p:sp>
      <p:pic>
        <p:nvPicPr>
          <p:cNvPr id="5" name="Picture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3512418F-EFF4-4404-872F-FE6372215B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790" y="1184143"/>
            <a:ext cx="5029211" cy="2244857"/>
          </a:xfrm>
          <a:prstGeom prst="rect">
            <a:avLst/>
          </a:prstGeom>
        </p:spPr>
      </p:pic>
      <p:pic>
        <p:nvPicPr>
          <p:cNvPr id="7" name="Picture 6" descr="A screenshot of a cell phone&#10;&#10;Description automatically generated">
            <a:extLst>
              <a:ext uri="{FF2B5EF4-FFF2-40B4-BE49-F238E27FC236}">
                <a16:creationId xmlns:a16="http://schemas.microsoft.com/office/drawing/2014/main" id="{0D0ECDFC-E95A-4E05-959A-F0A0C42FE9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3599" y="5430715"/>
            <a:ext cx="2283436" cy="737928"/>
          </a:xfrm>
          <a:prstGeom prst="rect">
            <a:avLst/>
          </a:prstGeom>
        </p:spPr>
      </p:pic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EEF54CAC-F0F9-4022-9F92-CFA8576297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6222" y="5226610"/>
            <a:ext cx="1758462" cy="942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2646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C74C9D5-6405-4F35-93FD-5D70211452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err="1"/>
              <a:t>Cerdd</a:t>
            </a:r>
            <a:r>
              <a:rPr lang="en-GB" b="1" dirty="0"/>
              <a:t> y </a:t>
            </a:r>
            <a:r>
              <a:rPr lang="en-GB" b="1" dirty="0" err="1"/>
              <a:t>Treigladau</a:t>
            </a:r>
            <a:r>
              <a:rPr lang="en-GB" b="1" dirty="0"/>
              <a:t> – </a:t>
            </a:r>
            <a:r>
              <a:rPr lang="en-GB" b="1" dirty="0" err="1"/>
              <a:t>Rhan</a:t>
            </a:r>
            <a:r>
              <a:rPr lang="en-GB" b="1" dirty="0"/>
              <a:t> 1</a:t>
            </a: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48820894-8F54-4010-ABED-5A737BF1755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44807604"/>
              </p:ext>
            </p:extLst>
          </p:nvPr>
        </p:nvGraphicFramePr>
        <p:xfrm>
          <a:off x="1484026" y="2443397"/>
          <a:ext cx="7475666" cy="39416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37833">
                  <a:extLst>
                    <a:ext uri="{9D8B030D-6E8A-4147-A177-3AD203B41FA5}">
                      <a16:colId xmlns:a16="http://schemas.microsoft.com/office/drawing/2014/main" val="7857494"/>
                    </a:ext>
                  </a:extLst>
                </a:gridCol>
                <a:gridCol w="3737833">
                  <a:extLst>
                    <a:ext uri="{9D8B030D-6E8A-4147-A177-3AD203B41FA5}">
                      <a16:colId xmlns:a16="http://schemas.microsoft.com/office/drawing/2014/main" val="1190646202"/>
                    </a:ext>
                  </a:extLst>
                </a:gridCol>
              </a:tblGrid>
              <a:tr h="62907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y-GB" sz="2000" dirty="0">
                          <a:effectLst/>
                        </a:rPr>
                        <a:t>1. Mae Ceri o 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8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BONTYPRIDD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5341869"/>
                  </a:ext>
                </a:extLst>
              </a:tr>
              <a:tr h="513613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y-GB" sz="2000" dirty="0">
                          <a:effectLst/>
                        </a:rPr>
                        <a:t>2. Mae Tom yn dod o 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8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DDINAS BRÂN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28811533"/>
                  </a:ext>
                </a:extLst>
              </a:tr>
              <a:tr h="62907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y-GB" sz="2000" dirty="0">
                          <a:effectLst/>
                        </a:rPr>
                        <a:t>3. A Pam o 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800" b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GAERDYDD</a:t>
                      </a:r>
                      <a:endParaRPr lang="en-GB" sz="28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32984062"/>
                  </a:ext>
                </a:extLst>
              </a:tr>
              <a:tr h="513613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y-GB" sz="2000" dirty="0">
                          <a:effectLst/>
                        </a:rPr>
                        <a:t>4. Mae Gwyn yn dod o 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8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FANGOR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73249139"/>
                  </a:ext>
                </a:extLst>
              </a:tr>
              <a:tr h="62907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y-GB" sz="2000" dirty="0">
                          <a:effectLst/>
                        </a:rPr>
                        <a:t>5. Mae Dai o 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8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WYNEDD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02855824"/>
                  </a:ext>
                </a:extLst>
              </a:tr>
              <a:tr h="513613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y-GB" sz="2000" dirty="0">
                          <a:effectLst/>
                        </a:rPr>
                        <a:t>6. Mae Bob yn dod o 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8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DALYBONT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0677981"/>
                  </a:ext>
                </a:extLst>
              </a:tr>
              <a:tr h="513613">
                <a:tc gridSpan="2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 dyna </a:t>
                      </a:r>
                      <a:r>
                        <a:rPr lang="en-GB" sz="20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hanner</a:t>
                      </a:r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cân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28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79723411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C3D00FE1-F261-4295-87EA-9111F6E349B5}"/>
              </a:ext>
            </a:extLst>
          </p:cNvPr>
          <p:cNvSpPr txBox="1"/>
          <p:nvPr/>
        </p:nvSpPr>
        <p:spPr>
          <a:xfrm>
            <a:off x="5306518" y="2563318"/>
            <a:ext cx="3653174" cy="36933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bg1"/>
                </a:solidFill>
              </a:rPr>
              <a:t>GAERDYDD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807960D-3A66-483D-81A6-94E42B5B442A}"/>
              </a:ext>
            </a:extLst>
          </p:cNvPr>
          <p:cNvSpPr txBox="1"/>
          <p:nvPr/>
        </p:nvSpPr>
        <p:spPr>
          <a:xfrm>
            <a:off x="5306518" y="3162218"/>
            <a:ext cx="3653174" cy="36933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DALYBONT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4C40A4D-EAA3-4335-9834-F2E9DB82D1BF}"/>
              </a:ext>
            </a:extLst>
          </p:cNvPr>
          <p:cNvSpPr txBox="1"/>
          <p:nvPr/>
        </p:nvSpPr>
        <p:spPr>
          <a:xfrm>
            <a:off x="5306518" y="3761118"/>
            <a:ext cx="3653174" cy="36933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BONTYPRIDD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BAE38C7-0047-499A-B3E3-392AB28586BA}"/>
              </a:ext>
            </a:extLst>
          </p:cNvPr>
          <p:cNvSpPr txBox="1"/>
          <p:nvPr/>
        </p:nvSpPr>
        <p:spPr>
          <a:xfrm>
            <a:off x="5306518" y="4328625"/>
            <a:ext cx="3653174" cy="36933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WYNEDD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532DB54-F86B-4D02-B4C4-0C522C9F1B31}"/>
              </a:ext>
            </a:extLst>
          </p:cNvPr>
          <p:cNvSpPr txBox="1"/>
          <p:nvPr/>
        </p:nvSpPr>
        <p:spPr>
          <a:xfrm>
            <a:off x="5306518" y="4893215"/>
            <a:ext cx="3653174" cy="36933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DDINAS BRÂN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AB54BCB-5DAE-45AF-9134-A482CC498CB2}"/>
              </a:ext>
            </a:extLst>
          </p:cNvPr>
          <p:cNvSpPr txBox="1"/>
          <p:nvPr/>
        </p:nvSpPr>
        <p:spPr>
          <a:xfrm>
            <a:off x="5221859" y="5431481"/>
            <a:ext cx="3653174" cy="36933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FANGOR</a:t>
            </a:r>
          </a:p>
        </p:txBody>
      </p:sp>
    </p:spTree>
    <p:extLst>
      <p:ext uri="{BB962C8B-B14F-4D97-AF65-F5344CB8AC3E}">
        <p14:creationId xmlns:p14="http://schemas.microsoft.com/office/powerpoint/2010/main" val="37815972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C74C9D5-6405-4F35-93FD-5D70211452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err="1"/>
              <a:t>Cerdd</a:t>
            </a:r>
            <a:r>
              <a:rPr lang="en-GB" b="1" dirty="0"/>
              <a:t> y </a:t>
            </a:r>
            <a:r>
              <a:rPr lang="en-GB" b="1" dirty="0" err="1"/>
              <a:t>Treigladau</a:t>
            </a:r>
            <a:endParaRPr lang="en-GB" b="1" dirty="0"/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48820894-8F54-4010-ABED-5A737BF1755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6750472"/>
              </p:ext>
            </p:extLst>
          </p:nvPr>
        </p:nvGraphicFramePr>
        <p:xfrm>
          <a:off x="1484026" y="2443396"/>
          <a:ext cx="8761412" cy="32378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80706">
                  <a:extLst>
                    <a:ext uri="{9D8B030D-6E8A-4147-A177-3AD203B41FA5}">
                      <a16:colId xmlns:a16="http://schemas.microsoft.com/office/drawing/2014/main" val="7857494"/>
                    </a:ext>
                  </a:extLst>
                </a:gridCol>
                <a:gridCol w="4380706">
                  <a:extLst>
                    <a:ext uri="{9D8B030D-6E8A-4147-A177-3AD203B41FA5}">
                      <a16:colId xmlns:a16="http://schemas.microsoft.com/office/drawing/2014/main" val="1190646202"/>
                    </a:ext>
                  </a:extLst>
                </a:gridCol>
              </a:tblGrid>
              <a:tr h="89126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 Mae </a:t>
                      </a:r>
                      <a:r>
                        <a:rPr lang="en-GB" sz="20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Mari’n</a:t>
                      </a:r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dod</a:t>
                      </a:r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o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2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Lan-y-</a:t>
                      </a:r>
                      <a:r>
                        <a:rPr lang="en-GB" sz="3200" b="1" kern="1200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Bri</a:t>
                      </a:r>
                      <a:endParaRPr lang="en-GB" sz="32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5341869"/>
                  </a:ext>
                </a:extLst>
              </a:tr>
              <a:tr h="727676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y-GB" sz="2000" dirty="0">
                          <a:effectLst/>
                        </a:rPr>
                        <a:t>8. A Llew o 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200" b="1" kern="1200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Ryd</a:t>
                      </a:r>
                      <a:r>
                        <a:rPr lang="en-GB" sz="32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-y-</a:t>
                      </a:r>
                      <a:r>
                        <a:rPr lang="en-GB" sz="3200" b="1" kern="1200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Waun</a:t>
                      </a:r>
                      <a:endParaRPr lang="en-GB" sz="32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28811533"/>
                  </a:ext>
                </a:extLst>
              </a:tr>
              <a:tr h="89126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y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9. Mae Rhys yn dod o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2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FARGAM</a:t>
                      </a:r>
                      <a:endParaRPr lang="en-GB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32984062"/>
                  </a:ext>
                </a:extLst>
              </a:tr>
              <a:tr h="727676">
                <a:tc gridSpan="2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y-GB" sz="2000" dirty="0">
                          <a:effectLst/>
                        </a:rPr>
                        <a:t>Ac wedyn, dyna ni!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73249139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A50BD583-BFC9-4C3B-922B-3911DFB818F2}"/>
              </a:ext>
            </a:extLst>
          </p:cNvPr>
          <p:cNvSpPr txBox="1"/>
          <p:nvPr/>
        </p:nvSpPr>
        <p:spPr>
          <a:xfrm>
            <a:off x="6095999" y="2696816"/>
            <a:ext cx="3820367" cy="36933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FARGAM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1BB8811-E660-47FE-BCAE-27482F1C870E}"/>
              </a:ext>
            </a:extLst>
          </p:cNvPr>
          <p:cNvSpPr txBox="1"/>
          <p:nvPr/>
        </p:nvSpPr>
        <p:spPr>
          <a:xfrm>
            <a:off x="6200930" y="3607187"/>
            <a:ext cx="3820367" cy="36933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LAN-Y-BRI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AAD2474-F8B0-4A02-983B-C8AC72743FEB}"/>
              </a:ext>
            </a:extLst>
          </p:cNvPr>
          <p:cNvSpPr txBox="1"/>
          <p:nvPr/>
        </p:nvSpPr>
        <p:spPr>
          <a:xfrm>
            <a:off x="6200930" y="4299435"/>
            <a:ext cx="3820367" cy="36933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RYD-Y-WAUN</a:t>
            </a:r>
          </a:p>
        </p:txBody>
      </p:sp>
    </p:spTree>
    <p:extLst>
      <p:ext uri="{BB962C8B-B14F-4D97-AF65-F5344CB8AC3E}">
        <p14:creationId xmlns:p14="http://schemas.microsoft.com/office/powerpoint/2010/main" val="21440788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>
            <a:extLst>
              <a:ext uri="{FF2B5EF4-FFF2-40B4-BE49-F238E27FC236}">
                <a16:creationId xmlns:a16="http://schemas.microsoft.com/office/drawing/2014/main" id="{2E67E5C0-3042-4C61-8EE9-829FEACD44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C7DA7A0B-678B-4813-A176-84096D0DE1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A94EF64F-82F6-4FC0-B383-38CED28D59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2C3588B7-2819-45C1-8C93-8CD6BE6CCB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13A00248-F8A4-44C5-9F63-503B488F6C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B463EEF5-2974-4531-8DC5-B06D96A508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44D6724A-85D5-4569-AA26-44FC20A7E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0" name="Freeform 5">
              <a:extLst>
                <a:ext uri="{FF2B5EF4-FFF2-40B4-BE49-F238E27FC236}">
                  <a16:creationId xmlns:a16="http://schemas.microsoft.com/office/drawing/2014/main" id="{323A527B-54E8-4BD3-BE65-D26BCC4070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51" name="Freeform 5">
              <a:extLst>
                <a:ext uri="{FF2B5EF4-FFF2-40B4-BE49-F238E27FC236}">
                  <a16:creationId xmlns:a16="http://schemas.microsoft.com/office/drawing/2014/main" id="{615FAD72-4155-4DAD-9E7D-121181DCE1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52" name="Freeform 5">
              <a:extLst>
                <a:ext uri="{FF2B5EF4-FFF2-40B4-BE49-F238E27FC236}">
                  <a16:creationId xmlns:a16="http://schemas.microsoft.com/office/drawing/2014/main" id="{AA74C96A-64B1-461D-A7E3-ECE551486E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54" name="Rectangle 53">
            <a:extLst>
              <a:ext uri="{FF2B5EF4-FFF2-40B4-BE49-F238E27FC236}">
                <a16:creationId xmlns:a16="http://schemas.microsoft.com/office/drawing/2014/main" id="{ED05303F-76A0-4A6D-A9E4-F91DD1DA4C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74335F11-74A2-4711-AC50-CBE4109492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8" name="Freeform 5">
            <a:extLst>
              <a:ext uri="{FF2B5EF4-FFF2-40B4-BE49-F238E27FC236}">
                <a16:creationId xmlns:a16="http://schemas.microsoft.com/office/drawing/2014/main" id="{1CB9A032-7D2A-4CEC-8222-E350EEBFEC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5922489">
            <a:off x="4597355" y="1826078"/>
            <a:ext cx="3299407" cy="440924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</p:sp>
      <p:sp>
        <p:nvSpPr>
          <p:cNvPr id="60" name="Freeform: Shape 59">
            <a:extLst>
              <a:ext uri="{FF2B5EF4-FFF2-40B4-BE49-F238E27FC236}">
                <a16:creationId xmlns:a16="http://schemas.microsoft.com/office/drawing/2014/main" id="{800D0616-B405-4CE3-8A73-14F11603EC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5900399" y="587569"/>
            <a:ext cx="6053670" cy="5682862"/>
          </a:xfrm>
          <a:custGeom>
            <a:avLst/>
            <a:gdLst>
              <a:gd name="connsiteX0" fmla="*/ 6053670 w 6053670"/>
              <a:gd name="connsiteY0" fmla="*/ 1098 h 5682862"/>
              <a:gd name="connsiteX1" fmla="*/ 6053670 w 6053670"/>
              <a:gd name="connsiteY1" fmla="*/ 1014925 h 5682862"/>
              <a:gd name="connsiteX2" fmla="*/ 6053670 w 6053670"/>
              <a:gd name="connsiteY2" fmla="*/ 1254558 h 5682862"/>
              <a:gd name="connsiteX3" fmla="*/ 6053670 w 6053670"/>
              <a:gd name="connsiteY3" fmla="*/ 5682862 h 5682862"/>
              <a:gd name="connsiteX4" fmla="*/ 0 w 6053670"/>
              <a:gd name="connsiteY4" fmla="*/ 5682862 h 5682862"/>
              <a:gd name="connsiteX5" fmla="*/ 0 w 6053670"/>
              <a:gd name="connsiteY5" fmla="*/ 1249853 h 5682862"/>
              <a:gd name="connsiteX6" fmla="*/ 0 w 6053670"/>
              <a:gd name="connsiteY6" fmla="*/ 1014925 h 5682862"/>
              <a:gd name="connsiteX7" fmla="*/ 0 w 6053670"/>
              <a:gd name="connsiteY7" fmla="*/ 0 h 5682862"/>
              <a:gd name="connsiteX8" fmla="*/ 35717 w 6053670"/>
              <a:gd name="connsiteY8" fmla="*/ 5488 h 5682862"/>
              <a:gd name="connsiteX9" fmla="*/ 140445 w 6053670"/>
              <a:gd name="connsiteY9" fmla="*/ 21641 h 5682862"/>
              <a:gd name="connsiteX10" fmla="*/ 216722 w 6053670"/>
              <a:gd name="connsiteY10" fmla="*/ 32932 h 5682862"/>
              <a:gd name="connsiteX11" fmla="*/ 307527 w 6053670"/>
              <a:gd name="connsiteY11" fmla="*/ 44850 h 5682862"/>
              <a:gd name="connsiteX12" fmla="*/ 415282 w 6053670"/>
              <a:gd name="connsiteY12" fmla="*/ 59121 h 5682862"/>
              <a:gd name="connsiteX13" fmla="*/ 534539 w 6053670"/>
              <a:gd name="connsiteY13" fmla="*/ 74175 h 5682862"/>
              <a:gd name="connsiteX14" fmla="*/ 668931 w 6053670"/>
              <a:gd name="connsiteY14" fmla="*/ 90014 h 5682862"/>
              <a:gd name="connsiteX15" fmla="*/ 815430 w 6053670"/>
              <a:gd name="connsiteY15" fmla="*/ 106794 h 5682862"/>
              <a:gd name="connsiteX16" fmla="*/ 974641 w 6053670"/>
              <a:gd name="connsiteY16" fmla="*/ 123574 h 5682862"/>
              <a:gd name="connsiteX17" fmla="*/ 1144144 w 6053670"/>
              <a:gd name="connsiteY17" fmla="*/ 140667 h 5682862"/>
              <a:gd name="connsiteX18" fmla="*/ 1326965 w 6053670"/>
              <a:gd name="connsiteY18" fmla="*/ 156506 h 5682862"/>
              <a:gd name="connsiteX19" fmla="*/ 1518261 w 6053670"/>
              <a:gd name="connsiteY19" fmla="*/ 171717 h 5682862"/>
              <a:gd name="connsiteX20" fmla="*/ 1720453 w 6053670"/>
              <a:gd name="connsiteY20" fmla="*/ 185518 h 5682862"/>
              <a:gd name="connsiteX21" fmla="*/ 1931121 w 6053670"/>
              <a:gd name="connsiteY21" fmla="*/ 198690 h 5682862"/>
              <a:gd name="connsiteX22" fmla="*/ 2150869 w 6053670"/>
              <a:gd name="connsiteY22" fmla="*/ 211079 h 5682862"/>
              <a:gd name="connsiteX23" fmla="*/ 2263467 w 6053670"/>
              <a:gd name="connsiteY23" fmla="*/ 215470 h 5682862"/>
              <a:gd name="connsiteX24" fmla="*/ 2378487 w 6053670"/>
              <a:gd name="connsiteY24" fmla="*/ 220332 h 5682862"/>
              <a:gd name="connsiteX25" fmla="*/ 2495323 w 6053670"/>
              <a:gd name="connsiteY25" fmla="*/ 224879 h 5682862"/>
              <a:gd name="connsiteX26" fmla="*/ 2612764 w 6053670"/>
              <a:gd name="connsiteY26" fmla="*/ 227859 h 5682862"/>
              <a:gd name="connsiteX27" fmla="*/ 2732627 w 6053670"/>
              <a:gd name="connsiteY27" fmla="*/ 230525 h 5682862"/>
              <a:gd name="connsiteX28" fmla="*/ 2853700 w 6053670"/>
              <a:gd name="connsiteY28" fmla="*/ 233348 h 5682862"/>
              <a:gd name="connsiteX29" fmla="*/ 2977195 w 6053670"/>
              <a:gd name="connsiteY29" fmla="*/ 235229 h 5682862"/>
              <a:gd name="connsiteX30" fmla="*/ 3101901 w 6053670"/>
              <a:gd name="connsiteY30" fmla="*/ 235229 h 5682862"/>
              <a:gd name="connsiteX31" fmla="*/ 3227817 w 6053670"/>
              <a:gd name="connsiteY31" fmla="*/ 236170 h 5682862"/>
              <a:gd name="connsiteX32" fmla="*/ 3354944 w 6053670"/>
              <a:gd name="connsiteY32" fmla="*/ 235229 h 5682862"/>
              <a:gd name="connsiteX33" fmla="*/ 3483887 w 6053670"/>
              <a:gd name="connsiteY33" fmla="*/ 233348 h 5682862"/>
              <a:gd name="connsiteX34" fmla="*/ 3612830 w 6053670"/>
              <a:gd name="connsiteY34" fmla="*/ 231623 h 5682862"/>
              <a:gd name="connsiteX35" fmla="*/ 3743590 w 6053670"/>
              <a:gd name="connsiteY35" fmla="*/ 227859 h 5682862"/>
              <a:gd name="connsiteX36" fmla="*/ 3875560 w 6053670"/>
              <a:gd name="connsiteY36" fmla="*/ 223938 h 5682862"/>
              <a:gd name="connsiteX37" fmla="*/ 4007530 w 6053670"/>
              <a:gd name="connsiteY37" fmla="*/ 219391 h 5682862"/>
              <a:gd name="connsiteX38" fmla="*/ 4140710 w 6053670"/>
              <a:gd name="connsiteY38" fmla="*/ 212961 h 5682862"/>
              <a:gd name="connsiteX39" fmla="*/ 4275102 w 6053670"/>
              <a:gd name="connsiteY39" fmla="*/ 205277 h 5682862"/>
              <a:gd name="connsiteX40" fmla="*/ 4410098 w 6053670"/>
              <a:gd name="connsiteY40" fmla="*/ 197907 h 5682862"/>
              <a:gd name="connsiteX41" fmla="*/ 4545096 w 6053670"/>
              <a:gd name="connsiteY41" fmla="*/ 188498 h 5682862"/>
              <a:gd name="connsiteX42" fmla="*/ 4681909 w 6053670"/>
              <a:gd name="connsiteY42" fmla="*/ 177207 h 5682862"/>
              <a:gd name="connsiteX43" fmla="*/ 4816905 w 6053670"/>
              <a:gd name="connsiteY43" fmla="*/ 165916 h 5682862"/>
              <a:gd name="connsiteX44" fmla="*/ 4954323 w 6053670"/>
              <a:gd name="connsiteY44" fmla="*/ 152899 h 5682862"/>
              <a:gd name="connsiteX45" fmla="*/ 5092347 w 6053670"/>
              <a:gd name="connsiteY45" fmla="*/ 138629 h 5682862"/>
              <a:gd name="connsiteX46" fmla="*/ 5228555 w 6053670"/>
              <a:gd name="connsiteY46" fmla="*/ 123574 h 5682862"/>
              <a:gd name="connsiteX47" fmla="*/ 5366578 w 6053670"/>
              <a:gd name="connsiteY47" fmla="*/ 106010 h 5682862"/>
              <a:gd name="connsiteX48" fmla="*/ 5503997 w 6053670"/>
              <a:gd name="connsiteY48" fmla="*/ 87192 h 5682862"/>
              <a:gd name="connsiteX49" fmla="*/ 5642020 w 6053670"/>
              <a:gd name="connsiteY49" fmla="*/ 68530 h 5682862"/>
              <a:gd name="connsiteX50" fmla="*/ 5779438 w 6053670"/>
              <a:gd name="connsiteY50" fmla="*/ 46733 h 5682862"/>
              <a:gd name="connsiteX51" fmla="*/ 5916251 w 6053670"/>
              <a:gd name="connsiteY51" fmla="*/ 24464 h 5682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053670" h="5682862">
                <a:moveTo>
                  <a:pt x="6053670" y="1098"/>
                </a:moveTo>
                <a:lnTo>
                  <a:pt x="6053670" y="1014925"/>
                </a:lnTo>
                <a:lnTo>
                  <a:pt x="6053670" y="1254558"/>
                </a:lnTo>
                <a:lnTo>
                  <a:pt x="6053670" y="5682862"/>
                </a:lnTo>
                <a:lnTo>
                  <a:pt x="0" y="5682862"/>
                </a:lnTo>
                <a:lnTo>
                  <a:pt x="0" y="1249853"/>
                </a:lnTo>
                <a:lnTo>
                  <a:pt x="0" y="1014925"/>
                </a:lnTo>
                <a:lnTo>
                  <a:pt x="0" y="0"/>
                </a:lnTo>
                <a:lnTo>
                  <a:pt x="35717" y="5488"/>
                </a:lnTo>
                <a:lnTo>
                  <a:pt x="140445" y="21641"/>
                </a:lnTo>
                <a:lnTo>
                  <a:pt x="216722" y="32932"/>
                </a:lnTo>
                <a:lnTo>
                  <a:pt x="307527" y="44850"/>
                </a:lnTo>
                <a:lnTo>
                  <a:pt x="415282" y="59121"/>
                </a:lnTo>
                <a:lnTo>
                  <a:pt x="534539" y="74175"/>
                </a:lnTo>
                <a:lnTo>
                  <a:pt x="668931" y="90014"/>
                </a:lnTo>
                <a:lnTo>
                  <a:pt x="815430" y="106794"/>
                </a:lnTo>
                <a:lnTo>
                  <a:pt x="974641" y="123574"/>
                </a:lnTo>
                <a:lnTo>
                  <a:pt x="1144144" y="140667"/>
                </a:lnTo>
                <a:lnTo>
                  <a:pt x="1326965" y="156506"/>
                </a:lnTo>
                <a:lnTo>
                  <a:pt x="1518261" y="171717"/>
                </a:lnTo>
                <a:lnTo>
                  <a:pt x="1720453" y="185518"/>
                </a:lnTo>
                <a:lnTo>
                  <a:pt x="1931121" y="198690"/>
                </a:lnTo>
                <a:lnTo>
                  <a:pt x="2150869" y="211079"/>
                </a:lnTo>
                <a:lnTo>
                  <a:pt x="2263467" y="215470"/>
                </a:lnTo>
                <a:lnTo>
                  <a:pt x="2378487" y="220332"/>
                </a:lnTo>
                <a:lnTo>
                  <a:pt x="2495323" y="224879"/>
                </a:lnTo>
                <a:lnTo>
                  <a:pt x="2612764" y="227859"/>
                </a:lnTo>
                <a:lnTo>
                  <a:pt x="2732627" y="230525"/>
                </a:lnTo>
                <a:lnTo>
                  <a:pt x="2853700" y="233348"/>
                </a:lnTo>
                <a:lnTo>
                  <a:pt x="2977195" y="235229"/>
                </a:lnTo>
                <a:lnTo>
                  <a:pt x="3101901" y="235229"/>
                </a:lnTo>
                <a:lnTo>
                  <a:pt x="3227817" y="236170"/>
                </a:lnTo>
                <a:lnTo>
                  <a:pt x="3354944" y="235229"/>
                </a:lnTo>
                <a:lnTo>
                  <a:pt x="3483887" y="233348"/>
                </a:lnTo>
                <a:lnTo>
                  <a:pt x="3612830" y="231623"/>
                </a:lnTo>
                <a:lnTo>
                  <a:pt x="3743590" y="227859"/>
                </a:lnTo>
                <a:lnTo>
                  <a:pt x="3875560" y="223938"/>
                </a:lnTo>
                <a:lnTo>
                  <a:pt x="4007530" y="219391"/>
                </a:lnTo>
                <a:lnTo>
                  <a:pt x="4140710" y="212961"/>
                </a:lnTo>
                <a:lnTo>
                  <a:pt x="4275102" y="205277"/>
                </a:lnTo>
                <a:lnTo>
                  <a:pt x="4410098" y="197907"/>
                </a:lnTo>
                <a:lnTo>
                  <a:pt x="4545096" y="188498"/>
                </a:lnTo>
                <a:lnTo>
                  <a:pt x="4681909" y="177207"/>
                </a:lnTo>
                <a:lnTo>
                  <a:pt x="4816905" y="165916"/>
                </a:lnTo>
                <a:lnTo>
                  <a:pt x="4954323" y="152899"/>
                </a:lnTo>
                <a:lnTo>
                  <a:pt x="5092347" y="138629"/>
                </a:lnTo>
                <a:lnTo>
                  <a:pt x="5228555" y="123574"/>
                </a:lnTo>
                <a:lnTo>
                  <a:pt x="5366578" y="106010"/>
                </a:lnTo>
                <a:lnTo>
                  <a:pt x="5503997" y="87192"/>
                </a:lnTo>
                <a:lnTo>
                  <a:pt x="5642020" y="68530"/>
                </a:lnTo>
                <a:lnTo>
                  <a:pt x="5779438" y="46733"/>
                </a:lnTo>
                <a:lnTo>
                  <a:pt x="5916251" y="244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</p:sp>
      <p:sp>
        <p:nvSpPr>
          <p:cNvPr id="62" name="Freeform 5">
            <a:extLst>
              <a:ext uri="{FF2B5EF4-FFF2-40B4-BE49-F238E27FC236}">
                <a16:creationId xmlns:a16="http://schemas.microsoft.com/office/drawing/2014/main" id="{6E2FE09B-7419-43C3-85D2-C804F1BE30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0D6A3A9-1E21-48EF-AF9E-452121533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098" y="629265"/>
            <a:ext cx="5283359" cy="162232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i="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Sut</a:t>
            </a:r>
            <a:r>
              <a:rPr lang="en-US" b="1" i="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b="1" i="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dach</a:t>
            </a:r>
            <a:r>
              <a:rPr lang="en-US" b="1" i="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chi?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BCDD2921-DE0D-4418-8566-F7F18DCB77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E0434C55-2C22-4676-B5F3-46E43FD254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9098" y="2418735"/>
            <a:ext cx="5283359" cy="381174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4000" dirty="0" err="1">
                <a:solidFill>
                  <a:schemeClr val="tx1"/>
                </a:solidFill>
              </a:rPr>
              <a:t>Hapus</a:t>
            </a:r>
            <a:r>
              <a:rPr lang="en-US" sz="4000" dirty="0">
                <a:solidFill>
                  <a:schemeClr val="tx1"/>
                </a:solidFill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4000" dirty="0">
                <a:solidFill>
                  <a:schemeClr val="tx1"/>
                </a:solidFill>
              </a:rPr>
              <a:t>Trist?</a:t>
            </a:r>
          </a:p>
          <a:p>
            <a:pPr>
              <a:lnSpc>
                <a:spcPct val="150000"/>
              </a:lnSpc>
            </a:pPr>
            <a:r>
              <a:rPr lang="en-US" sz="4000" dirty="0" err="1">
                <a:solidFill>
                  <a:schemeClr val="tx1"/>
                </a:solidFill>
              </a:rPr>
              <a:t>Cwestiynau</a:t>
            </a:r>
            <a:r>
              <a:rPr lang="en-US" sz="4000" dirty="0">
                <a:solidFill>
                  <a:schemeClr val="tx1"/>
                </a:solidFill>
              </a:rPr>
              <a:t>?</a:t>
            </a:r>
          </a:p>
        </p:txBody>
      </p:sp>
      <p:pic>
        <p:nvPicPr>
          <p:cNvPr id="3" name="Picture 2" descr="A picture containing drawing&#10;&#10;Description automatically generated">
            <a:extLst>
              <a:ext uri="{FF2B5EF4-FFF2-40B4-BE49-F238E27FC236}">
                <a16:creationId xmlns:a16="http://schemas.microsoft.com/office/drawing/2014/main" id="{8C988436-894B-4DD3-8CB4-41187D3711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7441" y="645106"/>
            <a:ext cx="3912543" cy="3285925"/>
          </a:xfrm>
          <a:prstGeom prst="rect">
            <a:avLst/>
          </a:prstGeom>
        </p:spPr>
      </p:pic>
      <p:pic>
        <p:nvPicPr>
          <p:cNvPr id="8" name="Content Placeholder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A6D304D1-FE0E-46A7-9EFF-5007B45F44E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0090" y="4092395"/>
            <a:ext cx="2138080" cy="2138080"/>
          </a:xfrm>
          <a:prstGeom prst="rect">
            <a:avLst/>
          </a:prstGeom>
        </p:spPr>
      </p:pic>
      <p:pic>
        <p:nvPicPr>
          <p:cNvPr id="10" name="Content Placeholder 9" descr="A picture containing drawing&#10;&#10;Description automatically generated">
            <a:extLst>
              <a:ext uri="{FF2B5EF4-FFF2-40B4-BE49-F238E27FC236}">
                <a16:creationId xmlns:a16="http://schemas.microsoft.com/office/drawing/2014/main" id="{23358E83-4587-4F17-8575-E6D67005144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5917" y="4092395"/>
            <a:ext cx="2138080" cy="213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7487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91000"/>
                <a:satMod val="164000"/>
                <a:lumMod val="74000"/>
              </a:schemeClr>
              <a:schemeClr val="bg2">
                <a:hueMod val="124000"/>
                <a:satMod val="140000"/>
                <a:lumMod val="14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" name="Group 106">
            <a:extLst>
              <a:ext uri="{FF2B5EF4-FFF2-40B4-BE49-F238E27FC236}">
                <a16:creationId xmlns:a16="http://schemas.microsoft.com/office/drawing/2014/main" id="{93E10248-AF0E-477D-B4D2-47C02CE4E3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8" name="Rectangle 107">
              <a:extLst>
                <a:ext uri="{FF2B5EF4-FFF2-40B4-BE49-F238E27FC236}">
                  <a16:creationId xmlns:a16="http://schemas.microsoft.com/office/drawing/2014/main" id="{533010C2-2DA5-460F-A40C-5317F567A0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9" name="Freeform 5">
              <a:extLst>
                <a:ext uri="{FF2B5EF4-FFF2-40B4-BE49-F238E27FC236}">
                  <a16:creationId xmlns:a16="http://schemas.microsoft.com/office/drawing/2014/main" id="{17CB0634-F963-4EC9-A6F6-8EA46BD1F1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11" name="Rectangle 110">
            <a:extLst>
              <a:ext uri="{FF2B5EF4-FFF2-40B4-BE49-F238E27FC236}">
                <a16:creationId xmlns:a16="http://schemas.microsoft.com/office/drawing/2014/main" id="{73C0A186-7444-4460-9C37-532E7671E9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F1ECA4FE-7D2F-4576-B767-3A5F5ABFE9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 useBgFill="1">
          <p:nvSpPr>
            <p:cNvPr id="114" name="Rectangle 113">
              <a:extLst>
                <a:ext uri="{FF2B5EF4-FFF2-40B4-BE49-F238E27FC236}">
                  <a16:creationId xmlns:a16="http://schemas.microsoft.com/office/drawing/2014/main" id="{5969441E-5462-4859-86CD-1737FDE360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5" name="Freeform 5">
              <a:extLst>
                <a:ext uri="{FF2B5EF4-FFF2-40B4-BE49-F238E27FC236}">
                  <a16:creationId xmlns:a16="http://schemas.microsoft.com/office/drawing/2014/main" id="{596BD4B5-6833-40CC-96FE-EDC6756342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1E484F4-0673-449D-AC33-CA4E36CB13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3171" y="1169773"/>
            <a:ext cx="8825658" cy="287016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dirty="0" err="1">
                <a:solidFill>
                  <a:schemeClr val="tx1"/>
                </a:solidFill>
              </a:rPr>
              <a:t>Hwyl</a:t>
            </a:r>
            <a:r>
              <a:rPr lang="en-US" sz="5400" dirty="0">
                <a:solidFill>
                  <a:schemeClr val="tx1"/>
                </a:solidFill>
              </a:rPr>
              <a:t> </a:t>
            </a:r>
            <a:r>
              <a:rPr lang="en-US" sz="5400" dirty="0" err="1">
                <a:solidFill>
                  <a:schemeClr val="tx1"/>
                </a:solidFill>
              </a:rPr>
              <a:t>fawr</a:t>
            </a:r>
            <a:r>
              <a:rPr lang="en-US" sz="5400" dirty="0">
                <a:solidFill>
                  <a:schemeClr val="tx1"/>
                </a:solidFill>
              </a:rPr>
              <a:t> </a:t>
            </a:r>
            <a:r>
              <a:rPr lang="en-US" sz="5400" dirty="0" err="1">
                <a:solidFill>
                  <a:schemeClr val="tx1"/>
                </a:solidFill>
              </a:rPr>
              <a:t>Ffrindiau</a:t>
            </a:r>
            <a:r>
              <a:rPr lang="en-US" sz="5400" dirty="0">
                <a:solidFill>
                  <a:schemeClr val="tx1"/>
                </a:solidFill>
              </a:rPr>
              <a:t>!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DCF52A-4F0A-4569-B561-75101282F4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83171" y="4293441"/>
            <a:ext cx="8825658" cy="1234148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 sz="4000" cap="all" dirty="0"/>
              <a:t>Wela </a:t>
            </a:r>
            <a:r>
              <a:rPr lang="en-US" sz="4000" cap="all" dirty="0" err="1"/>
              <a:t>i</a:t>
            </a:r>
            <a:r>
              <a:rPr lang="en-US" sz="4000" cap="all" dirty="0"/>
              <a:t> chi </a:t>
            </a:r>
            <a:r>
              <a:rPr lang="en-US" sz="4000" cap="all" dirty="0" err="1"/>
              <a:t>wythnos</a:t>
            </a:r>
            <a:r>
              <a:rPr lang="en-US" sz="4000" cap="all" dirty="0"/>
              <a:t> </a:t>
            </a:r>
            <a:r>
              <a:rPr lang="en-US" sz="4000" cap="all" dirty="0" err="1"/>
              <a:t>nesa</a:t>
            </a:r>
            <a:r>
              <a:rPr lang="en-US" sz="4000" cap="all" dirty="0"/>
              <a:t>!</a:t>
            </a:r>
          </a:p>
        </p:txBody>
      </p: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E81F53E2-F556-42FA-8D24-113839EE19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758249" y="4166888"/>
            <a:ext cx="675502" cy="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9387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308E9D-2DF0-42B8-B97C-D6286161BE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TREIGLADAU / MUTATIONS</a:t>
            </a:r>
            <a:br>
              <a:rPr lang="en-GB" b="1" dirty="0"/>
            </a:br>
            <a:r>
              <a:rPr lang="en-GB" b="1" dirty="0" err="1"/>
              <a:t>Treiglad</a:t>
            </a:r>
            <a:r>
              <a:rPr lang="en-GB" b="1" dirty="0"/>
              <a:t> </a:t>
            </a:r>
            <a:r>
              <a:rPr lang="en-GB" b="1" dirty="0" err="1"/>
              <a:t>Meddal</a:t>
            </a:r>
            <a:r>
              <a:rPr lang="en-GB" b="1" dirty="0"/>
              <a:t> / Soft Mutation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A5D6CA-8F89-485C-9130-51EA1BBBEF70}"/>
              </a:ext>
            </a:extLst>
          </p:cNvPr>
          <p:cNvSpPr>
            <a:spLocks noGrp="1"/>
          </p:cNvSpPr>
          <p:nvPr>
            <p:ph type="body" sz="half" idx="15"/>
          </p:nvPr>
        </p:nvSpPr>
        <p:spPr/>
        <p:txBody>
          <a:bodyPr>
            <a:normAutofit lnSpcReduction="10000"/>
          </a:bodyPr>
          <a:lstStyle/>
          <a:p>
            <a:r>
              <a:rPr lang="en-GB" sz="2400" b="1" dirty="0"/>
              <a:t>C		Conwy</a:t>
            </a:r>
          </a:p>
          <a:p>
            <a:r>
              <a:rPr lang="en-GB" sz="2400" b="1" dirty="0"/>
              <a:t>		</a:t>
            </a:r>
            <a:r>
              <a:rPr lang="en-GB" sz="2400" b="1" dirty="0" err="1">
                <a:solidFill>
                  <a:srgbClr val="C00000"/>
                </a:solidFill>
              </a:rPr>
              <a:t>i</a:t>
            </a:r>
            <a:r>
              <a:rPr lang="en-GB" sz="2400" b="1" dirty="0">
                <a:solidFill>
                  <a:srgbClr val="C00000"/>
                </a:solidFill>
              </a:rPr>
              <a:t> </a:t>
            </a:r>
            <a:r>
              <a:rPr lang="en-GB" sz="2400" b="1" dirty="0" err="1">
                <a:solidFill>
                  <a:srgbClr val="C00000"/>
                </a:solidFill>
              </a:rPr>
              <a:t>Gonwy</a:t>
            </a:r>
            <a:endParaRPr lang="en-GB" sz="2400" b="1" dirty="0">
              <a:solidFill>
                <a:srgbClr val="C00000"/>
              </a:solidFill>
            </a:endParaRPr>
          </a:p>
          <a:p>
            <a:r>
              <a:rPr lang="en-GB" sz="2400" b="1" dirty="0"/>
              <a:t>P		Prestatyn</a:t>
            </a:r>
          </a:p>
          <a:p>
            <a:r>
              <a:rPr lang="en-GB" sz="2400" b="1" dirty="0"/>
              <a:t>		</a:t>
            </a:r>
            <a:r>
              <a:rPr lang="en-GB" sz="2400" b="1" dirty="0" err="1">
                <a:solidFill>
                  <a:srgbClr val="C00000"/>
                </a:solidFill>
              </a:rPr>
              <a:t>i</a:t>
            </a:r>
            <a:r>
              <a:rPr lang="en-GB" sz="2400" b="1" dirty="0">
                <a:solidFill>
                  <a:srgbClr val="C00000"/>
                </a:solidFill>
              </a:rPr>
              <a:t> </a:t>
            </a:r>
            <a:r>
              <a:rPr lang="en-GB" sz="2400" b="1" dirty="0" err="1">
                <a:solidFill>
                  <a:srgbClr val="C00000"/>
                </a:solidFill>
              </a:rPr>
              <a:t>Brestatyn</a:t>
            </a:r>
            <a:endParaRPr lang="en-GB" sz="2400" b="1" dirty="0">
              <a:solidFill>
                <a:srgbClr val="C00000"/>
              </a:solidFill>
            </a:endParaRPr>
          </a:p>
          <a:p>
            <a:r>
              <a:rPr lang="en-GB" sz="2400" b="1" dirty="0"/>
              <a:t>T		Trefnant</a:t>
            </a:r>
          </a:p>
          <a:p>
            <a:r>
              <a:rPr lang="en-GB" sz="2400" b="1" dirty="0"/>
              <a:t>		</a:t>
            </a:r>
            <a:r>
              <a:rPr lang="en-GB" sz="2400" b="1" dirty="0" err="1">
                <a:solidFill>
                  <a:srgbClr val="C00000"/>
                </a:solidFill>
              </a:rPr>
              <a:t>i</a:t>
            </a:r>
            <a:r>
              <a:rPr lang="en-GB" sz="2400" b="1" dirty="0">
                <a:solidFill>
                  <a:srgbClr val="C00000"/>
                </a:solidFill>
              </a:rPr>
              <a:t> </a:t>
            </a:r>
            <a:r>
              <a:rPr lang="en-GB" sz="2400" b="1" dirty="0" err="1">
                <a:solidFill>
                  <a:srgbClr val="C00000"/>
                </a:solidFill>
              </a:rPr>
              <a:t>Drefnant</a:t>
            </a:r>
            <a:endParaRPr lang="en-GB" sz="2400" b="1" dirty="0">
              <a:solidFill>
                <a:srgbClr val="C00000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0C2C44F-9424-46FF-9536-EC4BEAF0DC40}"/>
              </a:ext>
            </a:extLst>
          </p:cNvPr>
          <p:cNvSpPr>
            <a:spLocks noGrp="1"/>
          </p:cNvSpPr>
          <p:nvPr>
            <p:ph type="body" sz="half" idx="16"/>
          </p:nvPr>
        </p:nvSpPr>
        <p:spPr/>
        <p:txBody>
          <a:bodyPr>
            <a:normAutofit lnSpcReduction="10000"/>
          </a:bodyPr>
          <a:lstStyle/>
          <a:p>
            <a:pPr lvl="0">
              <a:buClr>
                <a:srgbClr val="B31166"/>
              </a:buClr>
            </a:pPr>
            <a:r>
              <a:rPr lang="en-GB" sz="24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G		</a:t>
            </a:r>
            <a:r>
              <a:rPr lang="en-GB" sz="2400" b="1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Gallt</a:t>
            </a:r>
            <a:r>
              <a:rPr lang="en-GB" sz="24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GB" sz="2400" b="1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Melyd</a:t>
            </a:r>
            <a:endParaRPr lang="en-GB" sz="2400" b="1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lvl="0">
              <a:buClr>
                <a:srgbClr val="B31166"/>
              </a:buClr>
            </a:pPr>
            <a:r>
              <a:rPr lang="en-GB" sz="2400" b="1" dirty="0">
                <a:solidFill>
                  <a:srgbClr val="C00000"/>
                </a:solidFill>
              </a:rPr>
              <a:t>		</a:t>
            </a:r>
            <a:r>
              <a:rPr lang="en-GB" sz="2400" b="1" dirty="0" err="1">
                <a:solidFill>
                  <a:srgbClr val="C00000"/>
                </a:solidFill>
              </a:rPr>
              <a:t>i</a:t>
            </a:r>
            <a:r>
              <a:rPr lang="en-GB" sz="2400" b="1" dirty="0">
                <a:solidFill>
                  <a:srgbClr val="C00000"/>
                </a:solidFill>
              </a:rPr>
              <a:t> </a:t>
            </a:r>
            <a:r>
              <a:rPr lang="en-GB" sz="2400" b="1" dirty="0" err="1">
                <a:solidFill>
                  <a:srgbClr val="C00000"/>
                </a:solidFill>
              </a:rPr>
              <a:t>Allt</a:t>
            </a:r>
            <a:r>
              <a:rPr lang="en-GB" sz="2400" b="1" dirty="0">
                <a:solidFill>
                  <a:srgbClr val="C00000"/>
                </a:solidFill>
              </a:rPr>
              <a:t> </a:t>
            </a:r>
            <a:r>
              <a:rPr lang="en-GB" sz="2400" b="1" dirty="0" err="1">
                <a:solidFill>
                  <a:srgbClr val="C00000"/>
                </a:solidFill>
              </a:rPr>
              <a:t>Melyd</a:t>
            </a:r>
            <a:endParaRPr lang="en-GB" sz="2400" b="1" dirty="0">
              <a:solidFill>
                <a:srgbClr val="C00000"/>
              </a:solidFill>
            </a:endParaRPr>
          </a:p>
          <a:p>
            <a:r>
              <a:rPr lang="en-GB" sz="24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B		Bangor</a:t>
            </a:r>
          </a:p>
          <a:p>
            <a:r>
              <a:rPr lang="en-GB" sz="2400" b="1" dirty="0">
                <a:solidFill>
                  <a:srgbClr val="C00000"/>
                </a:solidFill>
              </a:rPr>
              <a:t>		</a:t>
            </a:r>
            <a:r>
              <a:rPr lang="en-GB" sz="2400" b="1" dirty="0" err="1">
                <a:solidFill>
                  <a:srgbClr val="C00000"/>
                </a:solidFill>
              </a:rPr>
              <a:t>i</a:t>
            </a:r>
            <a:r>
              <a:rPr lang="en-GB" sz="2400" b="1" dirty="0">
                <a:solidFill>
                  <a:srgbClr val="C00000"/>
                </a:solidFill>
              </a:rPr>
              <a:t> </a:t>
            </a:r>
            <a:r>
              <a:rPr lang="en-GB" sz="2400" b="1" dirty="0" err="1">
                <a:solidFill>
                  <a:srgbClr val="C00000"/>
                </a:solidFill>
              </a:rPr>
              <a:t>Fangor</a:t>
            </a:r>
            <a:endParaRPr lang="en-GB" sz="2400" b="1" dirty="0">
              <a:solidFill>
                <a:srgbClr val="C00000"/>
              </a:solidFill>
            </a:endParaRPr>
          </a:p>
          <a:p>
            <a:pPr lvl="0">
              <a:buClr>
                <a:srgbClr val="B31166"/>
              </a:buClr>
            </a:pPr>
            <a:r>
              <a:rPr lang="en-GB" sz="24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D		</a:t>
            </a:r>
            <a:r>
              <a:rPr lang="en-GB" sz="2400" b="1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Deganwy</a:t>
            </a:r>
            <a:endParaRPr lang="en-GB" sz="2400" b="1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lvl="0">
              <a:buClr>
                <a:srgbClr val="B31166"/>
              </a:buClr>
            </a:pPr>
            <a:r>
              <a:rPr lang="en-GB" sz="2400" b="1" dirty="0">
                <a:solidFill>
                  <a:srgbClr val="C00000"/>
                </a:solidFill>
              </a:rPr>
              <a:t>		</a:t>
            </a:r>
            <a:r>
              <a:rPr lang="en-GB" sz="2400" b="1" dirty="0" err="1">
                <a:solidFill>
                  <a:srgbClr val="C00000"/>
                </a:solidFill>
              </a:rPr>
              <a:t>i</a:t>
            </a:r>
            <a:r>
              <a:rPr lang="en-GB" sz="2400" b="1" dirty="0">
                <a:solidFill>
                  <a:srgbClr val="C00000"/>
                </a:solidFill>
              </a:rPr>
              <a:t> </a:t>
            </a:r>
            <a:r>
              <a:rPr lang="en-GB" sz="2400" b="1" dirty="0" err="1">
                <a:solidFill>
                  <a:srgbClr val="C00000"/>
                </a:solidFill>
              </a:rPr>
              <a:t>Ddeganwy</a:t>
            </a:r>
            <a:endParaRPr lang="en-GB" sz="2400" b="1" dirty="0">
              <a:solidFill>
                <a:srgbClr val="C00000"/>
              </a:solidFill>
            </a:endParaRPr>
          </a:p>
          <a:p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AE763F5-A79B-4A99-BD6F-10BEB615D730}"/>
              </a:ext>
            </a:extLst>
          </p:cNvPr>
          <p:cNvSpPr>
            <a:spLocks noGrp="1"/>
          </p:cNvSpPr>
          <p:nvPr>
            <p:ph type="body" sz="half" idx="17"/>
          </p:nvPr>
        </p:nvSpPr>
        <p:spPr/>
        <p:txBody>
          <a:bodyPr>
            <a:normAutofit lnSpcReduction="10000"/>
          </a:bodyPr>
          <a:lstStyle/>
          <a:p>
            <a:pPr lvl="0">
              <a:buClr>
                <a:srgbClr val="B31166"/>
              </a:buClr>
            </a:pPr>
            <a:r>
              <a:rPr lang="en-GB" sz="24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M		Mostyn</a:t>
            </a:r>
          </a:p>
          <a:p>
            <a:pPr lvl="0">
              <a:buClr>
                <a:srgbClr val="B31166"/>
              </a:buClr>
            </a:pPr>
            <a:r>
              <a:rPr lang="en-GB" sz="24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		</a:t>
            </a:r>
            <a:r>
              <a:rPr lang="en-GB" sz="2400" b="1" dirty="0" err="1">
                <a:solidFill>
                  <a:srgbClr val="C00000"/>
                </a:solidFill>
              </a:rPr>
              <a:t>i</a:t>
            </a:r>
            <a:r>
              <a:rPr lang="en-GB" sz="2400" b="1" dirty="0">
                <a:solidFill>
                  <a:srgbClr val="C00000"/>
                </a:solidFill>
              </a:rPr>
              <a:t> </a:t>
            </a:r>
            <a:r>
              <a:rPr lang="en-GB" sz="2400" b="1" dirty="0" err="1">
                <a:solidFill>
                  <a:srgbClr val="C00000"/>
                </a:solidFill>
              </a:rPr>
              <a:t>Fostyn</a:t>
            </a:r>
            <a:endParaRPr lang="en-GB" sz="2400" b="1" dirty="0">
              <a:solidFill>
                <a:srgbClr val="C00000"/>
              </a:solidFill>
            </a:endParaRPr>
          </a:p>
          <a:p>
            <a:r>
              <a:rPr lang="en-GB" sz="24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RH		Rhuddlan</a:t>
            </a:r>
          </a:p>
          <a:p>
            <a:r>
              <a:rPr lang="en-GB" sz="24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		</a:t>
            </a:r>
            <a:r>
              <a:rPr lang="en-GB" sz="2400" b="1" dirty="0" err="1">
                <a:solidFill>
                  <a:srgbClr val="C00000"/>
                </a:solidFill>
              </a:rPr>
              <a:t>i</a:t>
            </a:r>
            <a:r>
              <a:rPr lang="en-GB" sz="2400" b="1" dirty="0">
                <a:solidFill>
                  <a:srgbClr val="C00000"/>
                </a:solidFill>
              </a:rPr>
              <a:t> </a:t>
            </a:r>
            <a:r>
              <a:rPr lang="en-GB" sz="2400" b="1" dirty="0" err="1">
                <a:solidFill>
                  <a:srgbClr val="C00000"/>
                </a:solidFill>
              </a:rPr>
              <a:t>Ruddlan</a:t>
            </a:r>
            <a:endParaRPr lang="en-GB" sz="2400" b="1" dirty="0">
              <a:solidFill>
                <a:srgbClr val="C00000"/>
              </a:solidFill>
            </a:endParaRPr>
          </a:p>
          <a:p>
            <a:r>
              <a:rPr lang="en-GB" sz="24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LL		Llandudno</a:t>
            </a:r>
          </a:p>
          <a:p>
            <a:r>
              <a:rPr lang="en-GB" sz="24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		</a:t>
            </a:r>
            <a:r>
              <a:rPr lang="en-GB" sz="2400" b="1" dirty="0" err="1">
                <a:solidFill>
                  <a:srgbClr val="C00000"/>
                </a:solidFill>
              </a:rPr>
              <a:t>i</a:t>
            </a:r>
            <a:r>
              <a:rPr lang="en-GB" sz="2400" b="1" dirty="0">
                <a:solidFill>
                  <a:srgbClr val="C00000"/>
                </a:solidFill>
              </a:rPr>
              <a:t> Landudno</a:t>
            </a:r>
          </a:p>
          <a:p>
            <a:endParaRPr lang="en-GB" dirty="0"/>
          </a:p>
        </p:txBody>
      </p:sp>
      <p:pic>
        <p:nvPicPr>
          <p:cNvPr id="9" name="Picture 8" descr="Mutant Insect Monster by corex13 on DeviantArt">
            <a:extLst>
              <a:ext uri="{FF2B5EF4-FFF2-40B4-BE49-F238E27FC236}">
                <a16:creationId xmlns:a16="http://schemas.microsoft.com/office/drawing/2014/main" id="{9682A6BA-A33F-4276-B694-4405EB695C73}"/>
              </a:ext>
            </a:extLst>
          </p:cNvPr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456184">
            <a:off x="9840424" y="2106682"/>
            <a:ext cx="2386882" cy="14594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77918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6503EB0F-2257-4A3E-A73B-E1DE769B45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7012B2A-0D78-433A-8C68-8889D3DCDD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119D0202-ED3F-47CC-90E9-4E963BCDAB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670D6F2B-93AF-47D6-9378-5E54BE0AC6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 descr="A screenshot of a cell phone&#10;&#10;Description automatically generated">
            <a:extLst>
              <a:ext uri="{FF2B5EF4-FFF2-40B4-BE49-F238E27FC236}">
                <a16:creationId xmlns:a16="http://schemas.microsoft.com/office/drawing/2014/main" id="{48940365-80FC-4E36-9CB4-0274CED9A9D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5003"/>
          <a:stretch/>
        </p:blipFill>
        <p:spPr>
          <a:xfrm>
            <a:off x="1" y="-5"/>
            <a:ext cx="12191695" cy="5020241"/>
          </a:xfrm>
          <a:custGeom>
            <a:avLst/>
            <a:gdLst/>
            <a:ahLst/>
            <a:cxnLst/>
            <a:rect l="l" t="t" r="r" b="b"/>
            <a:pathLst>
              <a:path w="12191695" h="5020241">
                <a:moveTo>
                  <a:pt x="0" y="0"/>
                </a:moveTo>
                <a:lnTo>
                  <a:pt x="12191695" y="0"/>
                </a:lnTo>
                <a:lnTo>
                  <a:pt x="12191695" y="4057991"/>
                </a:lnTo>
                <a:lnTo>
                  <a:pt x="11914945" y="4110187"/>
                </a:lnTo>
                <a:lnTo>
                  <a:pt x="11639412" y="4159931"/>
                </a:lnTo>
                <a:lnTo>
                  <a:pt x="11362661" y="4208624"/>
                </a:lnTo>
                <a:lnTo>
                  <a:pt x="11084690" y="4250310"/>
                </a:lnTo>
                <a:lnTo>
                  <a:pt x="10807939" y="4292347"/>
                </a:lnTo>
                <a:lnTo>
                  <a:pt x="10529968" y="4331582"/>
                </a:lnTo>
                <a:lnTo>
                  <a:pt x="10255655" y="4365211"/>
                </a:lnTo>
                <a:lnTo>
                  <a:pt x="9977684" y="4397089"/>
                </a:lnTo>
                <a:lnTo>
                  <a:pt x="9700933" y="4426165"/>
                </a:lnTo>
                <a:lnTo>
                  <a:pt x="9429058" y="4451387"/>
                </a:lnTo>
                <a:lnTo>
                  <a:pt x="9153526" y="4476609"/>
                </a:lnTo>
                <a:lnTo>
                  <a:pt x="8881651" y="4497628"/>
                </a:lnTo>
                <a:lnTo>
                  <a:pt x="8609776" y="4514092"/>
                </a:lnTo>
                <a:lnTo>
                  <a:pt x="8339121" y="4531258"/>
                </a:lnTo>
                <a:lnTo>
                  <a:pt x="8070903" y="4545620"/>
                </a:lnTo>
                <a:lnTo>
                  <a:pt x="7805124" y="4555779"/>
                </a:lnTo>
                <a:lnTo>
                  <a:pt x="7539345" y="4564537"/>
                </a:lnTo>
                <a:lnTo>
                  <a:pt x="7276005" y="4572944"/>
                </a:lnTo>
                <a:lnTo>
                  <a:pt x="7016322" y="4576798"/>
                </a:lnTo>
                <a:lnTo>
                  <a:pt x="6756639" y="4581001"/>
                </a:lnTo>
                <a:lnTo>
                  <a:pt x="6500613" y="4583103"/>
                </a:lnTo>
                <a:lnTo>
                  <a:pt x="6247026" y="4581001"/>
                </a:lnTo>
                <a:lnTo>
                  <a:pt x="5995877" y="4581001"/>
                </a:lnTo>
                <a:lnTo>
                  <a:pt x="5747167" y="4576798"/>
                </a:lnTo>
                <a:lnTo>
                  <a:pt x="5503333" y="4570492"/>
                </a:lnTo>
                <a:lnTo>
                  <a:pt x="5261938" y="4564537"/>
                </a:lnTo>
                <a:lnTo>
                  <a:pt x="5025418" y="4557881"/>
                </a:lnTo>
                <a:lnTo>
                  <a:pt x="4790118" y="4547722"/>
                </a:lnTo>
                <a:lnTo>
                  <a:pt x="4558477" y="4536862"/>
                </a:lnTo>
                <a:lnTo>
                  <a:pt x="4331710" y="4527054"/>
                </a:lnTo>
                <a:lnTo>
                  <a:pt x="3889152" y="4499379"/>
                </a:lnTo>
                <a:lnTo>
                  <a:pt x="3464881" y="4469954"/>
                </a:lnTo>
                <a:lnTo>
                  <a:pt x="3057678" y="4439126"/>
                </a:lnTo>
                <a:lnTo>
                  <a:pt x="2672421" y="4405147"/>
                </a:lnTo>
                <a:lnTo>
                  <a:pt x="2304232" y="4369765"/>
                </a:lnTo>
                <a:lnTo>
                  <a:pt x="1962864" y="4331582"/>
                </a:lnTo>
                <a:lnTo>
                  <a:pt x="1642223" y="4294099"/>
                </a:lnTo>
                <a:lnTo>
                  <a:pt x="1347183" y="4256616"/>
                </a:lnTo>
                <a:lnTo>
                  <a:pt x="1076528" y="4221235"/>
                </a:lnTo>
                <a:lnTo>
                  <a:pt x="836351" y="4187605"/>
                </a:lnTo>
                <a:lnTo>
                  <a:pt x="619339" y="4155727"/>
                </a:lnTo>
                <a:lnTo>
                  <a:pt x="436464" y="4129104"/>
                </a:lnTo>
                <a:lnTo>
                  <a:pt x="282848" y="4103881"/>
                </a:lnTo>
                <a:lnTo>
                  <a:pt x="71932" y="4067800"/>
                </a:lnTo>
                <a:lnTo>
                  <a:pt x="1" y="4055539"/>
                </a:lnTo>
                <a:lnTo>
                  <a:pt x="1" y="5020241"/>
                </a:lnTo>
                <a:lnTo>
                  <a:pt x="0" y="5020241"/>
                </a:lnTo>
                <a:close/>
              </a:path>
            </a:pathLst>
          </a:custGeom>
        </p:spPr>
      </p:pic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D36F3EEA-55D4-4677-80E7-92D00B8F34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55533"/>
            <a:ext cx="12192000" cy="2802467"/>
          </a:xfrm>
          <a:custGeom>
            <a:avLst/>
            <a:gdLst>
              <a:gd name="connsiteX0" fmla="*/ 1 w 12192000"/>
              <a:gd name="connsiteY0" fmla="*/ 0 h 2802467"/>
              <a:gd name="connsiteX1" fmla="*/ 71932 w 12192000"/>
              <a:gd name="connsiteY1" fmla="*/ 12261 h 2802467"/>
              <a:gd name="connsiteX2" fmla="*/ 282848 w 12192000"/>
              <a:gd name="connsiteY2" fmla="*/ 48342 h 2802467"/>
              <a:gd name="connsiteX3" fmla="*/ 436464 w 12192000"/>
              <a:gd name="connsiteY3" fmla="*/ 73565 h 2802467"/>
              <a:gd name="connsiteX4" fmla="*/ 619339 w 12192000"/>
              <a:gd name="connsiteY4" fmla="*/ 100188 h 2802467"/>
              <a:gd name="connsiteX5" fmla="*/ 836351 w 12192000"/>
              <a:gd name="connsiteY5" fmla="*/ 132066 h 2802467"/>
              <a:gd name="connsiteX6" fmla="*/ 1076528 w 12192000"/>
              <a:gd name="connsiteY6" fmla="*/ 165696 h 2802467"/>
              <a:gd name="connsiteX7" fmla="*/ 1347183 w 12192000"/>
              <a:gd name="connsiteY7" fmla="*/ 201077 h 2802467"/>
              <a:gd name="connsiteX8" fmla="*/ 1642223 w 12192000"/>
              <a:gd name="connsiteY8" fmla="*/ 238560 h 2802467"/>
              <a:gd name="connsiteX9" fmla="*/ 1962864 w 12192000"/>
              <a:gd name="connsiteY9" fmla="*/ 276043 h 2802467"/>
              <a:gd name="connsiteX10" fmla="*/ 2304232 w 12192000"/>
              <a:gd name="connsiteY10" fmla="*/ 314226 h 2802467"/>
              <a:gd name="connsiteX11" fmla="*/ 2672421 w 12192000"/>
              <a:gd name="connsiteY11" fmla="*/ 349608 h 2802467"/>
              <a:gd name="connsiteX12" fmla="*/ 3057678 w 12192000"/>
              <a:gd name="connsiteY12" fmla="*/ 383587 h 2802467"/>
              <a:gd name="connsiteX13" fmla="*/ 3464881 w 12192000"/>
              <a:gd name="connsiteY13" fmla="*/ 414415 h 2802467"/>
              <a:gd name="connsiteX14" fmla="*/ 3889152 w 12192000"/>
              <a:gd name="connsiteY14" fmla="*/ 443840 h 2802467"/>
              <a:gd name="connsiteX15" fmla="*/ 4331710 w 12192000"/>
              <a:gd name="connsiteY15" fmla="*/ 471515 h 2802467"/>
              <a:gd name="connsiteX16" fmla="*/ 4558476 w 12192000"/>
              <a:gd name="connsiteY16" fmla="*/ 481323 h 2802467"/>
              <a:gd name="connsiteX17" fmla="*/ 4790118 w 12192000"/>
              <a:gd name="connsiteY17" fmla="*/ 492183 h 2802467"/>
              <a:gd name="connsiteX18" fmla="*/ 5025418 w 12192000"/>
              <a:gd name="connsiteY18" fmla="*/ 502342 h 2802467"/>
              <a:gd name="connsiteX19" fmla="*/ 5261937 w 12192000"/>
              <a:gd name="connsiteY19" fmla="*/ 508998 h 2802467"/>
              <a:gd name="connsiteX20" fmla="*/ 5503332 w 12192000"/>
              <a:gd name="connsiteY20" fmla="*/ 514953 h 2802467"/>
              <a:gd name="connsiteX21" fmla="*/ 5747166 w 12192000"/>
              <a:gd name="connsiteY21" fmla="*/ 521259 h 2802467"/>
              <a:gd name="connsiteX22" fmla="*/ 5995877 w 12192000"/>
              <a:gd name="connsiteY22" fmla="*/ 525462 h 2802467"/>
              <a:gd name="connsiteX23" fmla="*/ 6247026 w 12192000"/>
              <a:gd name="connsiteY23" fmla="*/ 525462 h 2802467"/>
              <a:gd name="connsiteX24" fmla="*/ 6500613 w 12192000"/>
              <a:gd name="connsiteY24" fmla="*/ 527564 h 2802467"/>
              <a:gd name="connsiteX25" fmla="*/ 6756639 w 12192000"/>
              <a:gd name="connsiteY25" fmla="*/ 525462 h 2802467"/>
              <a:gd name="connsiteX26" fmla="*/ 7016322 w 12192000"/>
              <a:gd name="connsiteY26" fmla="*/ 521259 h 2802467"/>
              <a:gd name="connsiteX27" fmla="*/ 7276005 w 12192000"/>
              <a:gd name="connsiteY27" fmla="*/ 517405 h 2802467"/>
              <a:gd name="connsiteX28" fmla="*/ 7539345 w 12192000"/>
              <a:gd name="connsiteY28" fmla="*/ 508998 h 2802467"/>
              <a:gd name="connsiteX29" fmla="*/ 7805124 w 12192000"/>
              <a:gd name="connsiteY29" fmla="*/ 500240 h 2802467"/>
              <a:gd name="connsiteX30" fmla="*/ 8070903 w 12192000"/>
              <a:gd name="connsiteY30" fmla="*/ 490081 h 2802467"/>
              <a:gd name="connsiteX31" fmla="*/ 8339121 w 12192000"/>
              <a:gd name="connsiteY31" fmla="*/ 475719 h 2802467"/>
              <a:gd name="connsiteX32" fmla="*/ 8609776 w 12192000"/>
              <a:gd name="connsiteY32" fmla="*/ 458553 h 2802467"/>
              <a:gd name="connsiteX33" fmla="*/ 8881651 w 12192000"/>
              <a:gd name="connsiteY33" fmla="*/ 442089 h 2802467"/>
              <a:gd name="connsiteX34" fmla="*/ 9153526 w 12192000"/>
              <a:gd name="connsiteY34" fmla="*/ 421070 h 2802467"/>
              <a:gd name="connsiteX35" fmla="*/ 9429058 w 12192000"/>
              <a:gd name="connsiteY35" fmla="*/ 395848 h 2802467"/>
              <a:gd name="connsiteX36" fmla="*/ 9700933 w 12192000"/>
              <a:gd name="connsiteY36" fmla="*/ 370626 h 2802467"/>
              <a:gd name="connsiteX37" fmla="*/ 9977684 w 12192000"/>
              <a:gd name="connsiteY37" fmla="*/ 341550 h 2802467"/>
              <a:gd name="connsiteX38" fmla="*/ 10255655 w 12192000"/>
              <a:gd name="connsiteY38" fmla="*/ 309672 h 2802467"/>
              <a:gd name="connsiteX39" fmla="*/ 10529968 w 12192000"/>
              <a:gd name="connsiteY39" fmla="*/ 276043 h 2802467"/>
              <a:gd name="connsiteX40" fmla="*/ 10807939 w 12192000"/>
              <a:gd name="connsiteY40" fmla="*/ 236808 h 2802467"/>
              <a:gd name="connsiteX41" fmla="*/ 11084690 w 12192000"/>
              <a:gd name="connsiteY41" fmla="*/ 194771 h 2802467"/>
              <a:gd name="connsiteX42" fmla="*/ 11362661 w 12192000"/>
              <a:gd name="connsiteY42" fmla="*/ 153085 h 2802467"/>
              <a:gd name="connsiteX43" fmla="*/ 11639412 w 12192000"/>
              <a:gd name="connsiteY43" fmla="*/ 104392 h 2802467"/>
              <a:gd name="connsiteX44" fmla="*/ 11914945 w 12192000"/>
              <a:gd name="connsiteY44" fmla="*/ 54648 h 2802467"/>
              <a:gd name="connsiteX45" fmla="*/ 12191696 w 12192000"/>
              <a:gd name="connsiteY45" fmla="*/ 2452 h 2802467"/>
              <a:gd name="connsiteX46" fmla="*/ 12191696 w 12192000"/>
              <a:gd name="connsiteY46" fmla="*/ 2236410 h 2802467"/>
              <a:gd name="connsiteX47" fmla="*/ 12192000 w 12192000"/>
              <a:gd name="connsiteY47" fmla="*/ 2236410 h 2802467"/>
              <a:gd name="connsiteX48" fmla="*/ 12192000 w 12192000"/>
              <a:gd name="connsiteY48" fmla="*/ 2802467 h 2802467"/>
              <a:gd name="connsiteX49" fmla="*/ 12191696 w 12192000"/>
              <a:gd name="connsiteY49" fmla="*/ 2802467 h 2802467"/>
              <a:gd name="connsiteX50" fmla="*/ 0 w 12192000"/>
              <a:gd name="connsiteY50" fmla="*/ 2802467 h 2802467"/>
              <a:gd name="connsiteX51" fmla="*/ 0 w 12192000"/>
              <a:gd name="connsiteY51" fmla="*/ 2236410 h 2802467"/>
              <a:gd name="connsiteX52" fmla="*/ 1 w 12192000"/>
              <a:gd name="connsiteY52" fmla="*/ 2236410 h 2802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2192000" h="2802467">
                <a:moveTo>
                  <a:pt x="1" y="0"/>
                </a:moveTo>
                <a:lnTo>
                  <a:pt x="71932" y="12261"/>
                </a:lnTo>
                <a:lnTo>
                  <a:pt x="282848" y="48342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3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6"/>
                </a:lnTo>
                <a:lnTo>
                  <a:pt x="2672421" y="349608"/>
                </a:lnTo>
                <a:lnTo>
                  <a:pt x="3057678" y="383587"/>
                </a:lnTo>
                <a:lnTo>
                  <a:pt x="3464881" y="414415"/>
                </a:lnTo>
                <a:lnTo>
                  <a:pt x="3889152" y="443840"/>
                </a:lnTo>
                <a:lnTo>
                  <a:pt x="4331710" y="471515"/>
                </a:lnTo>
                <a:lnTo>
                  <a:pt x="4558476" y="481323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6" y="521259"/>
                </a:lnTo>
                <a:lnTo>
                  <a:pt x="5995877" y="525462"/>
                </a:lnTo>
                <a:lnTo>
                  <a:pt x="6247026" y="525462"/>
                </a:lnTo>
                <a:lnTo>
                  <a:pt x="6500613" y="527564"/>
                </a:lnTo>
                <a:lnTo>
                  <a:pt x="6756639" y="525462"/>
                </a:lnTo>
                <a:lnTo>
                  <a:pt x="7016322" y="521259"/>
                </a:lnTo>
                <a:lnTo>
                  <a:pt x="7276005" y="517405"/>
                </a:lnTo>
                <a:lnTo>
                  <a:pt x="7539345" y="508998"/>
                </a:lnTo>
                <a:lnTo>
                  <a:pt x="7805124" y="500240"/>
                </a:lnTo>
                <a:lnTo>
                  <a:pt x="8070903" y="490081"/>
                </a:lnTo>
                <a:lnTo>
                  <a:pt x="8339121" y="475719"/>
                </a:lnTo>
                <a:lnTo>
                  <a:pt x="8609776" y="458553"/>
                </a:lnTo>
                <a:lnTo>
                  <a:pt x="8881651" y="442089"/>
                </a:lnTo>
                <a:lnTo>
                  <a:pt x="9153526" y="421070"/>
                </a:lnTo>
                <a:lnTo>
                  <a:pt x="9429058" y="395848"/>
                </a:lnTo>
                <a:lnTo>
                  <a:pt x="9700933" y="370626"/>
                </a:lnTo>
                <a:lnTo>
                  <a:pt x="9977684" y="341550"/>
                </a:lnTo>
                <a:lnTo>
                  <a:pt x="10255655" y="309672"/>
                </a:lnTo>
                <a:lnTo>
                  <a:pt x="10529968" y="276043"/>
                </a:lnTo>
                <a:lnTo>
                  <a:pt x="10807939" y="236808"/>
                </a:lnTo>
                <a:lnTo>
                  <a:pt x="11084690" y="194771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236410"/>
                </a:lnTo>
                <a:lnTo>
                  <a:pt x="12192000" y="2236410"/>
                </a:lnTo>
                <a:lnTo>
                  <a:pt x="12192000" y="2802467"/>
                </a:lnTo>
                <a:lnTo>
                  <a:pt x="12191696" y="2802467"/>
                </a:lnTo>
                <a:lnTo>
                  <a:pt x="0" y="2802467"/>
                </a:lnTo>
                <a:lnTo>
                  <a:pt x="0" y="2236410"/>
                </a:lnTo>
                <a:lnTo>
                  <a:pt x="1" y="223641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5">
            <a:extLst>
              <a:ext uri="{FF2B5EF4-FFF2-40B4-BE49-F238E27FC236}">
                <a16:creationId xmlns:a16="http://schemas.microsoft.com/office/drawing/2014/main" id="{C91E93A7-6C7F-4F77-9CB0-280D958EF4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F71B5D2-4E66-4AC6-B7EC-B74C2BC87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2199" y="4854346"/>
            <a:ext cx="10407602" cy="86802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400">
                <a:solidFill>
                  <a:srgbClr val="EBEBEB"/>
                </a:solidFill>
              </a:rPr>
              <a:t>Tudalen 31</a:t>
            </a:r>
          </a:p>
        </p:txBody>
      </p:sp>
      <p:sp>
        <p:nvSpPr>
          <p:cNvPr id="24" name="Freeform 16">
            <a:extLst>
              <a:ext uri="{FF2B5EF4-FFF2-40B4-BE49-F238E27FC236}">
                <a16:creationId xmlns:a16="http://schemas.microsoft.com/office/drawing/2014/main" id="{E4F17063-EDA4-417B-946F-BA357F3B39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242856" y="3785499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tx2">
              <a:alpha val="4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59134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D65C87CE-E63D-436B-8720-605F26075D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err="1"/>
              <a:t>Dw</a:t>
            </a:r>
            <a:r>
              <a:rPr lang="en-GB" b="1" dirty="0"/>
              <a:t> </a:t>
            </a:r>
            <a:r>
              <a:rPr lang="en-GB" b="1" dirty="0" err="1"/>
              <a:t>i’n</a:t>
            </a:r>
            <a:r>
              <a:rPr lang="en-GB" b="1" dirty="0"/>
              <a:t> dwad o … </a:t>
            </a:r>
            <a:r>
              <a:rPr lang="en-GB" b="1" dirty="0" err="1"/>
              <a:t>yn</a:t>
            </a:r>
            <a:r>
              <a:rPr lang="en-GB" b="1" dirty="0"/>
              <a:t> </a:t>
            </a:r>
            <a:r>
              <a:rPr lang="en-GB" b="1" dirty="0" err="1"/>
              <a:t>wreiddiol</a:t>
            </a:r>
            <a:endParaRPr lang="en-GB" b="1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4540C70-E1CA-4558-882F-699B3C5DA7F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3545D2-828F-4577-971E-1D93D34A458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GB" sz="3200" b="1" dirty="0"/>
              <a:t>… o </a:t>
            </a:r>
            <a:r>
              <a:rPr lang="en-GB" sz="3200" b="1" dirty="0" err="1"/>
              <a:t>Loegr</a:t>
            </a:r>
            <a:endParaRPr lang="en-GB" sz="3200" b="1" dirty="0"/>
          </a:p>
          <a:p>
            <a:r>
              <a:rPr lang="en-GB" sz="3200" b="1" dirty="0"/>
              <a:t>… o </a:t>
            </a:r>
            <a:r>
              <a:rPr lang="en-GB" sz="3200" b="1" dirty="0" err="1"/>
              <a:t>Gymru</a:t>
            </a:r>
            <a:endParaRPr lang="en-GB" sz="3200" b="1" dirty="0"/>
          </a:p>
          <a:p>
            <a:r>
              <a:rPr lang="en-GB" sz="3200" b="1" dirty="0"/>
              <a:t>… o </a:t>
            </a:r>
            <a:r>
              <a:rPr lang="en-GB" sz="3200" b="1" dirty="0" err="1"/>
              <a:t>Iwerddon</a:t>
            </a:r>
            <a:endParaRPr lang="en-GB" sz="3200" b="1" dirty="0"/>
          </a:p>
        </p:txBody>
      </p:sp>
      <p:pic>
        <p:nvPicPr>
          <p:cNvPr id="2056" name="Picture 28" descr="Image result for welsh rugby clipart">
            <a:extLst>
              <a:ext uri="{FF2B5EF4-FFF2-40B4-BE49-F238E27FC236}">
                <a16:creationId xmlns:a16="http://schemas.microsoft.com/office/drawing/2014/main" id="{4912D89F-3CCE-4596-9CEA-A4214A5902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0637" y="2754093"/>
            <a:ext cx="2626479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3">
            <a:extLst>
              <a:ext uri="{FF2B5EF4-FFF2-40B4-BE49-F238E27FC236}">
                <a16:creationId xmlns:a16="http://schemas.microsoft.com/office/drawing/2014/main" id="{680249F8-321B-481B-B7A1-366D5DD6C7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93882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3D2F1D-88B9-455A-A6A9-238031B5174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sz="4000" b="1" dirty="0"/>
              <a:t>… o </a:t>
            </a:r>
            <a:r>
              <a:rPr lang="en-GB" sz="4000" b="1" dirty="0" err="1"/>
              <a:t>Rwsia</a:t>
            </a:r>
            <a:endParaRPr lang="en-GB" sz="4000" b="1" dirty="0"/>
          </a:p>
          <a:p>
            <a:r>
              <a:rPr lang="en-GB" sz="4000" b="1" dirty="0"/>
              <a:t>… </a:t>
            </a:r>
            <a:r>
              <a:rPr lang="en-GB" sz="4000" b="1" dirty="0" err="1"/>
              <a:t>o’r</a:t>
            </a:r>
            <a:r>
              <a:rPr lang="en-GB" sz="4000" b="1" dirty="0"/>
              <a:t> Alban</a:t>
            </a:r>
          </a:p>
          <a:p>
            <a:r>
              <a:rPr lang="en-GB" sz="4000" b="1" dirty="0"/>
              <a:t>… o </a:t>
            </a:r>
            <a:r>
              <a:rPr lang="en-GB" sz="4000" b="1" dirty="0" err="1"/>
              <a:t>Sbaen</a:t>
            </a:r>
            <a:endParaRPr lang="en-GB" sz="4000" b="1" dirty="0"/>
          </a:p>
          <a:p>
            <a:endParaRPr lang="en-GB" dirty="0"/>
          </a:p>
        </p:txBody>
      </p:sp>
      <p:pic>
        <p:nvPicPr>
          <p:cNvPr id="5" name="Picture 35">
            <a:extLst>
              <a:ext uri="{FF2B5EF4-FFF2-40B4-BE49-F238E27FC236}">
                <a16:creationId xmlns:a16="http://schemas.microsoft.com/office/drawing/2014/main" id="{400D70E6-E0EA-4B49-A160-866BDE17B88E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5577" y="2603500"/>
            <a:ext cx="3724659" cy="341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8">
            <a:extLst>
              <a:ext uri="{FF2B5EF4-FFF2-40B4-BE49-F238E27FC236}">
                <a16:creationId xmlns:a16="http://schemas.microsoft.com/office/drawing/2014/main" id="{BD16E0B5-258E-4BE1-AD09-0739E15A4D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5700" y="973138"/>
            <a:ext cx="8761413" cy="708025"/>
          </a:xfrm>
        </p:spPr>
        <p:txBody>
          <a:bodyPr/>
          <a:lstStyle/>
          <a:p>
            <a:r>
              <a:rPr lang="en-GB" b="1" dirty="0" err="1"/>
              <a:t>Dw</a:t>
            </a:r>
            <a:r>
              <a:rPr lang="en-GB" b="1" dirty="0"/>
              <a:t> </a:t>
            </a:r>
            <a:r>
              <a:rPr lang="en-GB" b="1" dirty="0" err="1"/>
              <a:t>i’n</a:t>
            </a:r>
            <a:r>
              <a:rPr lang="en-GB" b="1" dirty="0"/>
              <a:t> dwad o … </a:t>
            </a:r>
            <a:r>
              <a:rPr lang="en-GB" b="1" dirty="0" err="1"/>
              <a:t>yn</a:t>
            </a:r>
            <a:r>
              <a:rPr lang="en-GB" b="1" dirty="0"/>
              <a:t> </a:t>
            </a:r>
            <a:r>
              <a:rPr lang="en-GB" b="1" dirty="0" err="1"/>
              <a:t>wreiddiol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3967651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3D2F1D-88B9-455A-A6A9-238031B5174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sz="4000" b="1" dirty="0"/>
              <a:t>… o </a:t>
            </a:r>
            <a:r>
              <a:rPr lang="en-GB" sz="4000" b="1" dirty="0" err="1"/>
              <a:t>Iwerddon</a:t>
            </a:r>
            <a:endParaRPr lang="en-GB" sz="4000" b="1" dirty="0"/>
          </a:p>
          <a:p>
            <a:r>
              <a:rPr lang="en-GB" sz="4000" b="1" dirty="0"/>
              <a:t>… o </a:t>
            </a:r>
            <a:r>
              <a:rPr lang="en-GB" sz="4000" b="1" dirty="0" err="1"/>
              <a:t>Sbaen</a:t>
            </a:r>
            <a:endParaRPr lang="en-GB" sz="4000" b="1" dirty="0"/>
          </a:p>
          <a:p>
            <a:r>
              <a:rPr lang="en-GB" sz="4000" b="1" dirty="0"/>
              <a:t>… </a:t>
            </a:r>
            <a:r>
              <a:rPr lang="en-GB" sz="4000" b="1" dirty="0" err="1"/>
              <a:t>o’r</a:t>
            </a:r>
            <a:r>
              <a:rPr lang="en-GB" sz="4000" b="1" dirty="0"/>
              <a:t> Alban</a:t>
            </a:r>
            <a:endParaRPr lang="en-GB" dirty="0"/>
          </a:p>
        </p:txBody>
      </p:sp>
      <p:sp>
        <p:nvSpPr>
          <p:cNvPr id="6" name="Title 8">
            <a:extLst>
              <a:ext uri="{FF2B5EF4-FFF2-40B4-BE49-F238E27FC236}">
                <a16:creationId xmlns:a16="http://schemas.microsoft.com/office/drawing/2014/main" id="{BD16E0B5-258E-4BE1-AD09-0739E15A4D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5700" y="973138"/>
            <a:ext cx="8761413" cy="708025"/>
          </a:xfrm>
        </p:spPr>
        <p:txBody>
          <a:bodyPr/>
          <a:lstStyle/>
          <a:p>
            <a:r>
              <a:rPr lang="en-GB" b="1" dirty="0" err="1"/>
              <a:t>Dw</a:t>
            </a:r>
            <a:r>
              <a:rPr lang="en-GB" b="1" dirty="0"/>
              <a:t> </a:t>
            </a:r>
            <a:r>
              <a:rPr lang="en-GB" b="1" dirty="0" err="1"/>
              <a:t>i’n</a:t>
            </a:r>
            <a:r>
              <a:rPr lang="en-GB" b="1" dirty="0"/>
              <a:t> dwad o … </a:t>
            </a:r>
            <a:r>
              <a:rPr lang="en-GB" b="1" dirty="0" err="1"/>
              <a:t>yn</a:t>
            </a:r>
            <a:r>
              <a:rPr lang="en-GB" b="1" dirty="0"/>
              <a:t> </a:t>
            </a:r>
            <a:r>
              <a:rPr lang="en-GB" b="1" dirty="0" err="1"/>
              <a:t>wreiddiol</a:t>
            </a:r>
            <a:endParaRPr lang="en-GB" b="1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023017E-5B0A-4C72-90FD-91B20E53075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33">
            <a:extLst>
              <a:ext uri="{FF2B5EF4-FFF2-40B4-BE49-F238E27FC236}">
                <a16:creationId xmlns:a16="http://schemas.microsoft.com/office/drawing/2014/main" id="{F449A7CA-9522-48FF-8CA9-4501FF32B9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0286" y="2603500"/>
            <a:ext cx="1996921" cy="3437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60918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3D2F1D-88B9-455A-A6A9-238031B5174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sz="4000" b="1" dirty="0"/>
              <a:t>… o </a:t>
            </a:r>
            <a:r>
              <a:rPr lang="en-GB" sz="4000" b="1" dirty="0" err="1"/>
              <a:t>Iwerddon</a:t>
            </a:r>
            <a:endParaRPr lang="en-GB" sz="4000" b="1" dirty="0"/>
          </a:p>
          <a:p>
            <a:r>
              <a:rPr lang="en-GB" sz="4000" b="1" dirty="0"/>
              <a:t>… o </a:t>
            </a:r>
            <a:r>
              <a:rPr lang="en-GB" sz="4000" b="1" dirty="0" err="1"/>
              <a:t>Loegr</a:t>
            </a:r>
            <a:endParaRPr lang="en-GB" sz="4000" b="1" dirty="0"/>
          </a:p>
          <a:p>
            <a:r>
              <a:rPr lang="en-GB" sz="4000" b="1" dirty="0"/>
              <a:t>… o </a:t>
            </a:r>
            <a:r>
              <a:rPr lang="en-GB" sz="4000" b="1" dirty="0" err="1"/>
              <a:t>Gymru</a:t>
            </a:r>
            <a:endParaRPr lang="en-GB" dirty="0"/>
          </a:p>
        </p:txBody>
      </p:sp>
      <p:sp>
        <p:nvSpPr>
          <p:cNvPr id="6" name="Title 8">
            <a:extLst>
              <a:ext uri="{FF2B5EF4-FFF2-40B4-BE49-F238E27FC236}">
                <a16:creationId xmlns:a16="http://schemas.microsoft.com/office/drawing/2014/main" id="{BD16E0B5-258E-4BE1-AD09-0739E15A4D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5700" y="973138"/>
            <a:ext cx="8761413" cy="708025"/>
          </a:xfrm>
        </p:spPr>
        <p:txBody>
          <a:bodyPr/>
          <a:lstStyle/>
          <a:p>
            <a:r>
              <a:rPr lang="en-GB" b="1" dirty="0" err="1"/>
              <a:t>Dw</a:t>
            </a:r>
            <a:r>
              <a:rPr lang="en-GB" b="1" dirty="0"/>
              <a:t> </a:t>
            </a:r>
            <a:r>
              <a:rPr lang="en-GB" b="1" dirty="0" err="1"/>
              <a:t>i’n</a:t>
            </a:r>
            <a:r>
              <a:rPr lang="en-GB" b="1" dirty="0"/>
              <a:t> dwad o … </a:t>
            </a:r>
            <a:r>
              <a:rPr lang="en-GB" b="1" dirty="0" err="1"/>
              <a:t>yn</a:t>
            </a:r>
            <a:r>
              <a:rPr lang="en-GB" b="1" dirty="0"/>
              <a:t> </a:t>
            </a:r>
            <a:r>
              <a:rPr lang="en-GB" b="1" dirty="0" err="1"/>
              <a:t>wreiddiol</a:t>
            </a:r>
            <a:endParaRPr lang="en-GB" b="1" dirty="0"/>
          </a:p>
        </p:txBody>
      </p:sp>
      <p:pic>
        <p:nvPicPr>
          <p:cNvPr id="8" name="Picture 3">
            <a:extLst>
              <a:ext uri="{FF2B5EF4-FFF2-40B4-BE49-F238E27FC236}">
                <a16:creationId xmlns:a16="http://schemas.microsoft.com/office/drawing/2014/main" id="{3EF99104-FE4B-4351-9775-6E9730028F18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71" r="22348" b="1620"/>
          <a:stretch>
            <a:fillRect/>
          </a:stretch>
        </p:blipFill>
        <p:spPr bwMode="auto">
          <a:xfrm>
            <a:off x="2427453" y="2603500"/>
            <a:ext cx="2280907" cy="341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31712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3D2F1D-88B9-455A-A6A9-238031B5174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sz="4000" b="1" dirty="0"/>
              <a:t>… o </a:t>
            </a:r>
            <a:r>
              <a:rPr lang="en-GB" sz="4000" b="1" dirty="0" err="1"/>
              <a:t>Iwerddon</a:t>
            </a:r>
            <a:endParaRPr lang="en-GB" sz="4000" b="1" dirty="0"/>
          </a:p>
          <a:p>
            <a:r>
              <a:rPr lang="en-GB" sz="4000" b="1" dirty="0"/>
              <a:t>… o </a:t>
            </a:r>
            <a:r>
              <a:rPr lang="en-GB" sz="4000" b="1" dirty="0" err="1"/>
              <a:t>Loegr</a:t>
            </a:r>
            <a:endParaRPr lang="en-GB" sz="4000" b="1" dirty="0"/>
          </a:p>
          <a:p>
            <a:r>
              <a:rPr lang="en-GB" sz="4000" b="1" dirty="0"/>
              <a:t>… o </a:t>
            </a:r>
            <a:r>
              <a:rPr lang="en-GB" sz="4000" b="1" dirty="0" err="1"/>
              <a:t>Gymru</a:t>
            </a:r>
            <a:endParaRPr lang="en-GB" dirty="0"/>
          </a:p>
        </p:txBody>
      </p:sp>
      <p:sp>
        <p:nvSpPr>
          <p:cNvPr id="6" name="Title 8">
            <a:extLst>
              <a:ext uri="{FF2B5EF4-FFF2-40B4-BE49-F238E27FC236}">
                <a16:creationId xmlns:a16="http://schemas.microsoft.com/office/drawing/2014/main" id="{BD16E0B5-258E-4BE1-AD09-0739E15A4D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5700" y="973138"/>
            <a:ext cx="8761413" cy="708025"/>
          </a:xfrm>
        </p:spPr>
        <p:txBody>
          <a:bodyPr/>
          <a:lstStyle/>
          <a:p>
            <a:r>
              <a:rPr lang="en-GB" b="1" dirty="0" err="1"/>
              <a:t>Dw</a:t>
            </a:r>
            <a:r>
              <a:rPr lang="en-GB" b="1" dirty="0"/>
              <a:t> </a:t>
            </a:r>
            <a:r>
              <a:rPr lang="en-GB" b="1" dirty="0" err="1"/>
              <a:t>i’n</a:t>
            </a:r>
            <a:r>
              <a:rPr lang="en-GB" b="1" dirty="0"/>
              <a:t> dwad o … </a:t>
            </a:r>
            <a:r>
              <a:rPr lang="en-GB" b="1" dirty="0" err="1"/>
              <a:t>yn</a:t>
            </a:r>
            <a:r>
              <a:rPr lang="en-GB" b="1" dirty="0"/>
              <a:t> </a:t>
            </a:r>
            <a:r>
              <a:rPr lang="en-GB" b="1" dirty="0" err="1"/>
              <a:t>wreiddiol</a:t>
            </a:r>
            <a:endParaRPr lang="en-GB" b="1" dirty="0"/>
          </a:p>
        </p:txBody>
      </p:sp>
      <p:pic>
        <p:nvPicPr>
          <p:cNvPr id="7" name="Picture 34">
            <a:extLst>
              <a:ext uri="{FF2B5EF4-FFF2-40B4-BE49-F238E27FC236}">
                <a16:creationId xmlns:a16="http://schemas.microsoft.com/office/drawing/2014/main" id="{E7833845-A8C7-4590-859E-D3102B71453E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1892" y="2257554"/>
            <a:ext cx="2095787" cy="3719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00171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3D2F1D-88B9-455A-A6A9-238031B5174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sz="4000" b="1" dirty="0"/>
              <a:t>… o </a:t>
            </a:r>
            <a:r>
              <a:rPr lang="en-GB" sz="4000" b="1" dirty="0" err="1"/>
              <a:t>Gymru</a:t>
            </a:r>
            <a:endParaRPr lang="en-GB" sz="4000" b="1" dirty="0"/>
          </a:p>
          <a:p>
            <a:r>
              <a:rPr lang="en-GB" sz="4000" b="1" dirty="0"/>
              <a:t>… </a:t>
            </a:r>
            <a:r>
              <a:rPr lang="en-GB" sz="4000" b="1" dirty="0" err="1"/>
              <a:t>o’r</a:t>
            </a:r>
            <a:r>
              <a:rPr lang="en-GB" sz="4000" b="1" dirty="0"/>
              <a:t> Alban</a:t>
            </a:r>
          </a:p>
          <a:p>
            <a:r>
              <a:rPr lang="en-GB" sz="4000" b="1" dirty="0"/>
              <a:t>… o </a:t>
            </a:r>
            <a:r>
              <a:rPr lang="en-GB" sz="4000" b="1" dirty="0" err="1"/>
              <a:t>Sbaen</a:t>
            </a:r>
            <a:endParaRPr lang="en-GB" dirty="0"/>
          </a:p>
        </p:txBody>
      </p:sp>
      <p:sp>
        <p:nvSpPr>
          <p:cNvPr id="6" name="Title 8">
            <a:extLst>
              <a:ext uri="{FF2B5EF4-FFF2-40B4-BE49-F238E27FC236}">
                <a16:creationId xmlns:a16="http://schemas.microsoft.com/office/drawing/2014/main" id="{BD16E0B5-258E-4BE1-AD09-0739E15A4D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5700" y="973138"/>
            <a:ext cx="8761413" cy="708025"/>
          </a:xfrm>
        </p:spPr>
        <p:txBody>
          <a:bodyPr/>
          <a:lstStyle/>
          <a:p>
            <a:r>
              <a:rPr lang="en-GB" b="1" dirty="0" err="1"/>
              <a:t>Dw</a:t>
            </a:r>
            <a:r>
              <a:rPr lang="en-GB" b="1" dirty="0"/>
              <a:t> </a:t>
            </a:r>
            <a:r>
              <a:rPr lang="en-GB" b="1" dirty="0" err="1"/>
              <a:t>i’n</a:t>
            </a:r>
            <a:r>
              <a:rPr lang="en-GB" b="1" dirty="0"/>
              <a:t> dwad o … </a:t>
            </a:r>
            <a:r>
              <a:rPr lang="en-GB" b="1" dirty="0" err="1"/>
              <a:t>yn</a:t>
            </a:r>
            <a:r>
              <a:rPr lang="en-GB" b="1" dirty="0"/>
              <a:t> </a:t>
            </a:r>
            <a:r>
              <a:rPr lang="en-GB" b="1" dirty="0" err="1"/>
              <a:t>wreiddiol</a:t>
            </a:r>
            <a:endParaRPr lang="en-GB" b="1" dirty="0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E7C61E92-8C92-480A-8C2C-57675EC5E474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936" y="2258726"/>
            <a:ext cx="2413241" cy="341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17345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298</Words>
  <Application>Microsoft Office PowerPoint</Application>
  <PresentationFormat>Widescreen</PresentationFormat>
  <Paragraphs>83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Century Gothic</vt:lpstr>
      <vt:lpstr>Wingdings 3</vt:lpstr>
      <vt:lpstr>Ion Boardroom</vt:lpstr>
      <vt:lpstr>UNED 4 </vt:lpstr>
      <vt:lpstr>TREIGLADAU / MUTATIONS Treiglad Meddal / Soft Mutation</vt:lpstr>
      <vt:lpstr>Tudalen 31</vt:lpstr>
      <vt:lpstr>Dw i’n dwad o … yn wreiddiol</vt:lpstr>
      <vt:lpstr>Dw i’n dwad o … yn wreiddiol</vt:lpstr>
      <vt:lpstr>Dw i’n dwad o … yn wreiddiol</vt:lpstr>
      <vt:lpstr>Dw i’n dwad o … yn wreiddiol</vt:lpstr>
      <vt:lpstr>Dw i’n dwad o … yn wreiddiol</vt:lpstr>
      <vt:lpstr>Dw i’n dwad o … yn wreiddiol</vt:lpstr>
      <vt:lpstr>Cerdd y Treigladau – Rhan 1</vt:lpstr>
      <vt:lpstr>Cerdd y Treigladau</vt:lpstr>
      <vt:lpstr>Sut dach chi?</vt:lpstr>
      <vt:lpstr>Hwyl fawr Ffrindiau!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UNED 4</dc:title>
  <dc:creator>Pegi Talfryn</dc:creator>
  <cp:lastModifiedBy>Pegi Talfryn</cp:lastModifiedBy>
  <cp:revision>9</cp:revision>
  <dcterms:created xsi:type="dcterms:W3CDTF">2020-03-30T20:52:44Z</dcterms:created>
  <dcterms:modified xsi:type="dcterms:W3CDTF">2020-09-14T13:37:52Z</dcterms:modified>
</cp:coreProperties>
</file>